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67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notesSlides/notesSlide3.xml" ContentType="application/vnd.openxmlformats-officedocument.presentationml.notesSlide+xml"/>
  <Default Extension="png" ContentType="image/png"/>
  <Override PartName="/ppt/notesSlides/notesSlide68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diagrams/colors1.xml" ContentType="application/vnd.openxmlformats-officedocument.drawingml.diagramColors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diagrams/drawing1.xml" ContentType="application/vnd.ms-office.drawingml.diagramDrawing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4"/>
  </p:notesMasterIdLst>
  <p:handoutMasterIdLst>
    <p:handoutMasterId r:id="rId75"/>
  </p:handoutMasterIdLst>
  <p:sldIdLst>
    <p:sldId id="924" r:id="rId2"/>
    <p:sldId id="970" r:id="rId3"/>
    <p:sldId id="928" r:id="rId4"/>
    <p:sldId id="1083" r:id="rId5"/>
    <p:sldId id="1084" r:id="rId6"/>
    <p:sldId id="1085" r:id="rId7"/>
    <p:sldId id="1163" r:id="rId8"/>
    <p:sldId id="1164" r:id="rId9"/>
    <p:sldId id="1166" r:id="rId10"/>
    <p:sldId id="1086" r:id="rId11"/>
    <p:sldId id="1102" r:id="rId12"/>
    <p:sldId id="1168" r:id="rId13"/>
    <p:sldId id="1122" r:id="rId14"/>
    <p:sldId id="1169" r:id="rId15"/>
    <p:sldId id="1197" r:id="rId16"/>
    <p:sldId id="1203" r:id="rId17"/>
    <p:sldId id="1199" r:id="rId18"/>
    <p:sldId id="1171" r:id="rId19"/>
    <p:sldId id="1120" r:id="rId20"/>
    <p:sldId id="1121" r:id="rId21"/>
    <p:sldId id="1109" r:id="rId22"/>
    <p:sldId id="994" r:id="rId23"/>
    <p:sldId id="995" r:id="rId24"/>
    <p:sldId id="997" r:id="rId25"/>
    <p:sldId id="1000" r:id="rId26"/>
    <p:sldId id="1111" r:id="rId27"/>
    <p:sldId id="1113" r:id="rId28"/>
    <p:sldId id="1114" r:id="rId29"/>
    <p:sldId id="1002" r:id="rId30"/>
    <p:sldId id="1176" r:id="rId31"/>
    <p:sldId id="1005" r:id="rId32"/>
    <p:sldId id="1007" r:id="rId33"/>
    <p:sldId id="1008" r:id="rId34"/>
    <p:sldId id="1009" r:id="rId35"/>
    <p:sldId id="1010" r:id="rId36"/>
    <p:sldId id="1011" r:id="rId37"/>
    <p:sldId id="1077" r:id="rId38"/>
    <p:sldId id="1013" r:id="rId39"/>
    <p:sldId id="1180" r:id="rId40"/>
    <p:sldId id="1179" r:id="rId41"/>
    <p:sldId id="1201" r:id="rId42"/>
    <p:sldId id="1018" r:id="rId43"/>
    <p:sldId id="1019" r:id="rId44"/>
    <p:sldId id="1116" r:id="rId45"/>
    <p:sldId id="1021" r:id="rId46"/>
    <p:sldId id="1022" r:id="rId47"/>
    <p:sldId id="1119" r:id="rId48"/>
    <p:sldId id="1183" r:id="rId49"/>
    <p:sldId id="1063" r:id="rId50"/>
    <p:sldId id="1186" r:id="rId51"/>
    <p:sldId id="1184" r:id="rId52"/>
    <p:sldId id="1204" r:id="rId53"/>
    <p:sldId id="1205" r:id="rId54"/>
    <p:sldId id="1187" r:id="rId55"/>
    <p:sldId id="1188" r:id="rId56"/>
    <p:sldId id="1189" r:id="rId57"/>
    <p:sldId id="1190" r:id="rId58"/>
    <p:sldId id="1028" r:id="rId59"/>
    <p:sldId id="1192" r:id="rId60"/>
    <p:sldId id="1136" r:id="rId61"/>
    <p:sldId id="1137" r:id="rId62"/>
    <p:sldId id="1138" r:id="rId63"/>
    <p:sldId id="1139" r:id="rId64"/>
    <p:sldId id="1140" r:id="rId65"/>
    <p:sldId id="1193" r:id="rId66"/>
    <p:sldId id="1074" r:id="rId67"/>
    <p:sldId id="1033" r:id="rId68"/>
    <p:sldId id="1195" r:id="rId69"/>
    <p:sldId id="1194" r:id="rId70"/>
    <p:sldId id="1072" r:id="rId71"/>
    <p:sldId id="892" r:id="rId72"/>
    <p:sldId id="911" r:id="rId73"/>
  </p:sldIdLst>
  <p:sldSz cx="9144000" cy="6858000" type="screen4x3"/>
  <p:notesSz cx="7099300" cy="10234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26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26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26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26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26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26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26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26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26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99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08" autoAdjust="0"/>
    <p:restoredTop sz="96803" autoAdjust="0"/>
  </p:normalViewPr>
  <p:slideViewPr>
    <p:cSldViewPr>
      <p:cViewPr varScale="1">
        <p:scale>
          <a:sx n="76" d="100"/>
          <a:sy n="76" d="100"/>
        </p:scale>
        <p:origin x="-108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4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556"/>
    </p:cViewPr>
  </p:sorterViewPr>
  <p:notesViewPr>
    <p:cSldViewPr>
      <p:cViewPr varScale="1">
        <p:scale>
          <a:sx n="55" d="100"/>
          <a:sy n="55" d="100"/>
        </p:scale>
        <p:origin x="-2598" y="-96"/>
      </p:cViewPr>
      <p:guideLst>
        <p:guide orient="horz" pos="3224"/>
        <p:guide pos="223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5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A06031-8C9B-42EB-B615-68431C8A713E}" type="doc">
      <dgm:prSet loTypeId="urn:microsoft.com/office/officeart/2005/8/layout/matrix2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4D9E0399-6CD2-436B-A3D3-8BC56180E461}">
      <dgm:prSet phldrT="[Text]"/>
      <dgm:spPr/>
      <dgm:t>
        <a:bodyPr/>
        <a:lstStyle/>
        <a:p>
          <a:endParaRPr lang="en-GB" dirty="0"/>
        </a:p>
      </dgm:t>
    </dgm:pt>
    <dgm:pt modelId="{DF9BB629-8DDE-4A6B-9233-AC4CAA497A47}" type="parTrans" cxnId="{16E03079-8ACC-41BA-BFBE-45FCBE9A4E65}">
      <dgm:prSet/>
      <dgm:spPr/>
      <dgm:t>
        <a:bodyPr/>
        <a:lstStyle/>
        <a:p>
          <a:endParaRPr lang="en-GB"/>
        </a:p>
      </dgm:t>
    </dgm:pt>
    <dgm:pt modelId="{339F5189-EABB-4BAA-9201-10F93405B481}" type="sibTrans" cxnId="{16E03079-8ACC-41BA-BFBE-45FCBE9A4E65}">
      <dgm:prSet/>
      <dgm:spPr/>
      <dgm:t>
        <a:bodyPr/>
        <a:lstStyle/>
        <a:p>
          <a:endParaRPr lang="en-GB"/>
        </a:p>
      </dgm:t>
    </dgm:pt>
    <dgm:pt modelId="{F07346B0-46D4-41DE-9D4D-F0B725CA29AF}">
      <dgm:prSet phldrT="[Text]"/>
      <dgm:spPr/>
      <dgm:t>
        <a:bodyPr/>
        <a:lstStyle/>
        <a:p>
          <a:endParaRPr lang="en-GB" dirty="0"/>
        </a:p>
      </dgm:t>
    </dgm:pt>
    <dgm:pt modelId="{503B940F-4463-44BA-883D-1D21A5C18C38}" type="parTrans" cxnId="{77AEC3BE-2AAA-4762-9B7C-FB41BC6AB8AD}">
      <dgm:prSet/>
      <dgm:spPr/>
      <dgm:t>
        <a:bodyPr/>
        <a:lstStyle/>
        <a:p>
          <a:endParaRPr lang="en-GB"/>
        </a:p>
      </dgm:t>
    </dgm:pt>
    <dgm:pt modelId="{D2BC709E-D095-4FB0-9DB2-B7D63748DAD7}" type="sibTrans" cxnId="{77AEC3BE-2AAA-4762-9B7C-FB41BC6AB8AD}">
      <dgm:prSet/>
      <dgm:spPr/>
      <dgm:t>
        <a:bodyPr/>
        <a:lstStyle/>
        <a:p>
          <a:endParaRPr lang="en-GB"/>
        </a:p>
      </dgm:t>
    </dgm:pt>
    <dgm:pt modelId="{2F7EB20D-CFFC-4B7B-BE21-2F6E3AAD1962}">
      <dgm:prSet phldrT="[Text]"/>
      <dgm:spPr/>
      <dgm:t>
        <a:bodyPr/>
        <a:lstStyle/>
        <a:p>
          <a:endParaRPr lang="en-GB" dirty="0"/>
        </a:p>
      </dgm:t>
    </dgm:pt>
    <dgm:pt modelId="{4B599FBC-E930-4290-890B-3B8FED6EE88F}" type="parTrans" cxnId="{D1861655-A9BE-4458-A658-EE82C029B927}">
      <dgm:prSet/>
      <dgm:spPr/>
      <dgm:t>
        <a:bodyPr/>
        <a:lstStyle/>
        <a:p>
          <a:endParaRPr lang="en-GB"/>
        </a:p>
      </dgm:t>
    </dgm:pt>
    <dgm:pt modelId="{66D4CB2A-DEEC-46B2-97AA-3691F335B880}" type="sibTrans" cxnId="{D1861655-A9BE-4458-A658-EE82C029B927}">
      <dgm:prSet/>
      <dgm:spPr/>
      <dgm:t>
        <a:bodyPr/>
        <a:lstStyle/>
        <a:p>
          <a:endParaRPr lang="en-GB"/>
        </a:p>
      </dgm:t>
    </dgm:pt>
    <dgm:pt modelId="{7BB7348C-4AD8-437A-9EF0-0491429F76E9}">
      <dgm:prSet phldrT="[Text]"/>
      <dgm:spPr/>
      <dgm:t>
        <a:bodyPr/>
        <a:lstStyle/>
        <a:p>
          <a:endParaRPr lang="en-GB" dirty="0"/>
        </a:p>
      </dgm:t>
    </dgm:pt>
    <dgm:pt modelId="{3545E681-4769-4D43-977B-B03B5A8D1F47}" type="parTrans" cxnId="{2CE7036C-BA4D-417A-83F3-EDD8C59AFF7B}">
      <dgm:prSet/>
      <dgm:spPr/>
      <dgm:t>
        <a:bodyPr/>
        <a:lstStyle/>
        <a:p>
          <a:endParaRPr lang="en-GB"/>
        </a:p>
      </dgm:t>
    </dgm:pt>
    <dgm:pt modelId="{45852B5E-CA5C-4B64-B7C4-FA627FEFC2F9}" type="sibTrans" cxnId="{2CE7036C-BA4D-417A-83F3-EDD8C59AFF7B}">
      <dgm:prSet/>
      <dgm:spPr/>
      <dgm:t>
        <a:bodyPr/>
        <a:lstStyle/>
        <a:p>
          <a:endParaRPr lang="en-GB"/>
        </a:p>
      </dgm:t>
    </dgm:pt>
    <dgm:pt modelId="{59864A95-3D89-4A72-A857-3326595C0F00}" type="pres">
      <dgm:prSet presAssocID="{F6A06031-8C9B-42EB-B615-68431C8A713E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D9BA7D78-125E-4B17-AB81-8B773B6F7EFE}" type="pres">
      <dgm:prSet presAssocID="{F6A06031-8C9B-42EB-B615-68431C8A713E}" presName="axisShape" presStyleLbl="bgShp" presStyleIdx="0" presStyleCnt="1"/>
      <dgm:spPr/>
    </dgm:pt>
    <dgm:pt modelId="{DB98A331-129B-46DF-9829-EC1323B34552}" type="pres">
      <dgm:prSet presAssocID="{F6A06031-8C9B-42EB-B615-68431C8A713E}" presName="rect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9898E58-4554-4D1D-828C-1527062251A0}" type="pres">
      <dgm:prSet presAssocID="{F6A06031-8C9B-42EB-B615-68431C8A713E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ED92252-6972-4CD0-AE7C-460AA0C5B3F4}" type="pres">
      <dgm:prSet presAssocID="{F6A06031-8C9B-42EB-B615-68431C8A713E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7927656-915F-4248-9746-E4A7FCB0309A}" type="pres">
      <dgm:prSet presAssocID="{F6A06031-8C9B-42EB-B615-68431C8A713E}" presName="rect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16E03079-8ACC-41BA-BFBE-45FCBE9A4E65}" srcId="{F6A06031-8C9B-42EB-B615-68431C8A713E}" destId="{4D9E0399-6CD2-436B-A3D3-8BC56180E461}" srcOrd="0" destOrd="0" parTransId="{DF9BB629-8DDE-4A6B-9233-AC4CAA497A47}" sibTransId="{339F5189-EABB-4BAA-9201-10F93405B481}"/>
    <dgm:cxn modelId="{2CE7036C-BA4D-417A-83F3-EDD8C59AFF7B}" srcId="{F6A06031-8C9B-42EB-B615-68431C8A713E}" destId="{7BB7348C-4AD8-437A-9EF0-0491429F76E9}" srcOrd="3" destOrd="0" parTransId="{3545E681-4769-4D43-977B-B03B5A8D1F47}" sibTransId="{45852B5E-CA5C-4B64-B7C4-FA627FEFC2F9}"/>
    <dgm:cxn modelId="{174F6BD6-2F88-40DF-8B9F-F70D78E69156}" type="presOf" srcId="{7BB7348C-4AD8-437A-9EF0-0491429F76E9}" destId="{87927656-915F-4248-9746-E4A7FCB0309A}" srcOrd="0" destOrd="0" presId="urn:microsoft.com/office/officeart/2005/8/layout/matrix2"/>
    <dgm:cxn modelId="{81936461-836C-4828-8CCD-D418A8D33FCF}" type="presOf" srcId="{F07346B0-46D4-41DE-9D4D-F0B725CA29AF}" destId="{A9898E58-4554-4D1D-828C-1527062251A0}" srcOrd="0" destOrd="0" presId="urn:microsoft.com/office/officeart/2005/8/layout/matrix2"/>
    <dgm:cxn modelId="{D1861655-A9BE-4458-A658-EE82C029B927}" srcId="{F6A06031-8C9B-42EB-B615-68431C8A713E}" destId="{2F7EB20D-CFFC-4B7B-BE21-2F6E3AAD1962}" srcOrd="2" destOrd="0" parTransId="{4B599FBC-E930-4290-890B-3B8FED6EE88F}" sibTransId="{66D4CB2A-DEEC-46B2-97AA-3691F335B880}"/>
    <dgm:cxn modelId="{77AEC3BE-2AAA-4762-9B7C-FB41BC6AB8AD}" srcId="{F6A06031-8C9B-42EB-B615-68431C8A713E}" destId="{F07346B0-46D4-41DE-9D4D-F0B725CA29AF}" srcOrd="1" destOrd="0" parTransId="{503B940F-4463-44BA-883D-1D21A5C18C38}" sibTransId="{D2BC709E-D095-4FB0-9DB2-B7D63748DAD7}"/>
    <dgm:cxn modelId="{F2ECD562-74B2-46F3-B523-BA16AC7CFE9B}" type="presOf" srcId="{2F7EB20D-CFFC-4B7B-BE21-2F6E3AAD1962}" destId="{1ED92252-6972-4CD0-AE7C-460AA0C5B3F4}" srcOrd="0" destOrd="0" presId="urn:microsoft.com/office/officeart/2005/8/layout/matrix2"/>
    <dgm:cxn modelId="{7BD1415A-699C-416D-BE41-A321A7A7B144}" type="presOf" srcId="{4D9E0399-6CD2-436B-A3D3-8BC56180E461}" destId="{DB98A331-129B-46DF-9829-EC1323B34552}" srcOrd="0" destOrd="0" presId="urn:microsoft.com/office/officeart/2005/8/layout/matrix2"/>
    <dgm:cxn modelId="{7D7F6464-ECE2-4D48-8260-C79EBF64BBDA}" type="presOf" srcId="{F6A06031-8C9B-42EB-B615-68431C8A713E}" destId="{59864A95-3D89-4A72-A857-3326595C0F00}" srcOrd="0" destOrd="0" presId="urn:microsoft.com/office/officeart/2005/8/layout/matrix2"/>
    <dgm:cxn modelId="{A2703A07-BA6F-45B6-BB58-D1A477063460}" type="presParOf" srcId="{59864A95-3D89-4A72-A857-3326595C0F00}" destId="{D9BA7D78-125E-4B17-AB81-8B773B6F7EFE}" srcOrd="0" destOrd="0" presId="urn:microsoft.com/office/officeart/2005/8/layout/matrix2"/>
    <dgm:cxn modelId="{ECEC53CD-48D4-4813-BF6C-7DCE4199CEA8}" type="presParOf" srcId="{59864A95-3D89-4A72-A857-3326595C0F00}" destId="{DB98A331-129B-46DF-9829-EC1323B34552}" srcOrd="1" destOrd="0" presId="urn:microsoft.com/office/officeart/2005/8/layout/matrix2"/>
    <dgm:cxn modelId="{2E33D443-95BC-42B8-9EE0-9477508C356A}" type="presParOf" srcId="{59864A95-3D89-4A72-A857-3326595C0F00}" destId="{A9898E58-4554-4D1D-828C-1527062251A0}" srcOrd="2" destOrd="0" presId="urn:microsoft.com/office/officeart/2005/8/layout/matrix2"/>
    <dgm:cxn modelId="{0D6D3EB4-1B77-4C42-B093-714A56FCA79D}" type="presParOf" srcId="{59864A95-3D89-4A72-A857-3326595C0F00}" destId="{1ED92252-6972-4CD0-AE7C-460AA0C5B3F4}" srcOrd="3" destOrd="0" presId="urn:microsoft.com/office/officeart/2005/8/layout/matrix2"/>
    <dgm:cxn modelId="{0C983B56-D85F-4D72-A33B-E6EFD309C1F7}" type="presParOf" srcId="{59864A95-3D89-4A72-A857-3326595C0F00}" destId="{87927656-915F-4248-9746-E4A7FCB0309A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9BA7D78-125E-4B17-AB81-8B773B6F7EFE}">
      <dsp:nvSpPr>
        <dsp:cNvPr id="0" name=""/>
        <dsp:cNvSpPr/>
      </dsp:nvSpPr>
      <dsp:spPr>
        <a:xfrm>
          <a:off x="1178727" y="0"/>
          <a:ext cx="5214973" cy="5214973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98A331-129B-46DF-9829-EC1323B34552}">
      <dsp:nvSpPr>
        <dsp:cNvPr id="0" name=""/>
        <dsp:cNvSpPr/>
      </dsp:nvSpPr>
      <dsp:spPr>
        <a:xfrm>
          <a:off x="1517700" y="338973"/>
          <a:ext cx="2085989" cy="208598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6500" kern="1200" dirty="0"/>
        </a:p>
      </dsp:txBody>
      <dsp:txXfrm>
        <a:off x="1517700" y="338973"/>
        <a:ext cx="2085989" cy="2085989"/>
      </dsp:txXfrm>
    </dsp:sp>
    <dsp:sp modelId="{A9898E58-4554-4D1D-828C-1527062251A0}">
      <dsp:nvSpPr>
        <dsp:cNvPr id="0" name=""/>
        <dsp:cNvSpPr/>
      </dsp:nvSpPr>
      <dsp:spPr>
        <a:xfrm>
          <a:off x="3968738" y="338973"/>
          <a:ext cx="2085989" cy="208598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6500" kern="1200" dirty="0"/>
        </a:p>
      </dsp:txBody>
      <dsp:txXfrm>
        <a:off x="3968738" y="338973"/>
        <a:ext cx="2085989" cy="2085989"/>
      </dsp:txXfrm>
    </dsp:sp>
    <dsp:sp modelId="{1ED92252-6972-4CD0-AE7C-460AA0C5B3F4}">
      <dsp:nvSpPr>
        <dsp:cNvPr id="0" name=""/>
        <dsp:cNvSpPr/>
      </dsp:nvSpPr>
      <dsp:spPr>
        <a:xfrm>
          <a:off x="1517700" y="2790011"/>
          <a:ext cx="2085989" cy="208598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6500" kern="1200" dirty="0"/>
        </a:p>
      </dsp:txBody>
      <dsp:txXfrm>
        <a:off x="1517700" y="2790011"/>
        <a:ext cx="2085989" cy="2085989"/>
      </dsp:txXfrm>
    </dsp:sp>
    <dsp:sp modelId="{87927656-915F-4248-9746-E4A7FCB0309A}">
      <dsp:nvSpPr>
        <dsp:cNvPr id="0" name=""/>
        <dsp:cNvSpPr/>
      </dsp:nvSpPr>
      <dsp:spPr>
        <a:xfrm>
          <a:off x="3968738" y="2790011"/>
          <a:ext cx="2085989" cy="208598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6500" kern="1200" dirty="0"/>
        </a:p>
      </dsp:txBody>
      <dsp:txXfrm>
        <a:off x="3968738" y="2790011"/>
        <a:ext cx="2085989" cy="20859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807" cy="511731"/>
          </a:xfrm>
          <a:prstGeom prst="rect">
            <a:avLst/>
          </a:prstGeom>
        </p:spPr>
        <p:txBody>
          <a:bodyPr vert="horz" wrap="square" lIns="94758" tIns="47379" rIns="94758" bIns="4737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0828" y="0"/>
            <a:ext cx="3076807" cy="511731"/>
          </a:xfrm>
          <a:prstGeom prst="rect">
            <a:avLst/>
          </a:prstGeom>
        </p:spPr>
        <p:txBody>
          <a:bodyPr vert="horz" wrap="square" lIns="94758" tIns="47379" rIns="94758" bIns="4737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836C969-CA38-42CD-A2D2-F7280D375296}" type="datetime1">
              <a:rPr lang="en-US"/>
              <a:pPr/>
              <a:t>2/15/2011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243"/>
            <a:ext cx="3076807" cy="511731"/>
          </a:xfrm>
          <a:prstGeom prst="rect">
            <a:avLst/>
          </a:prstGeom>
        </p:spPr>
        <p:txBody>
          <a:bodyPr vert="horz" wrap="square" lIns="94758" tIns="47379" rIns="94758" bIns="4737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0828" y="9721243"/>
            <a:ext cx="3076807" cy="511731"/>
          </a:xfrm>
          <a:prstGeom prst="rect">
            <a:avLst/>
          </a:prstGeom>
        </p:spPr>
        <p:txBody>
          <a:bodyPr vert="horz" wrap="square" lIns="94758" tIns="47379" rIns="94758" bIns="4737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D83264A-7A0B-4AFB-BA08-2CCF5CAC666C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807" cy="511731"/>
          </a:xfrm>
          <a:prstGeom prst="rect">
            <a:avLst/>
          </a:prstGeom>
        </p:spPr>
        <p:txBody>
          <a:bodyPr vert="horz" wrap="square" lIns="94758" tIns="47379" rIns="94758" bIns="4737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26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0828" y="0"/>
            <a:ext cx="3076807" cy="511731"/>
          </a:xfrm>
          <a:prstGeom prst="rect">
            <a:avLst/>
          </a:prstGeom>
        </p:spPr>
        <p:txBody>
          <a:bodyPr vert="horz" wrap="square" lIns="94758" tIns="47379" rIns="94758" bIns="4737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26" charset="0"/>
              </a:defRPr>
            </a:lvl1pPr>
          </a:lstStyle>
          <a:p>
            <a:fld id="{8105D480-F06D-413F-8D13-C2AE0D1A2D37}" type="datetime1">
              <a:rPr lang="en-US"/>
              <a:pPr/>
              <a:t>2/15/2011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4758" tIns="47379" rIns="94758" bIns="47379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265" y="4861442"/>
            <a:ext cx="5680772" cy="4605576"/>
          </a:xfrm>
          <a:prstGeom prst="rect">
            <a:avLst/>
          </a:prstGeom>
        </p:spPr>
        <p:txBody>
          <a:bodyPr vert="horz" wrap="square" lIns="94758" tIns="47379" rIns="94758" bIns="47379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243"/>
            <a:ext cx="3076807" cy="511731"/>
          </a:xfrm>
          <a:prstGeom prst="rect">
            <a:avLst/>
          </a:prstGeom>
        </p:spPr>
        <p:txBody>
          <a:bodyPr vert="horz" wrap="square" lIns="94758" tIns="47379" rIns="94758" bIns="4737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26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0828" y="9721243"/>
            <a:ext cx="3076807" cy="511731"/>
          </a:xfrm>
          <a:prstGeom prst="rect">
            <a:avLst/>
          </a:prstGeom>
        </p:spPr>
        <p:txBody>
          <a:bodyPr vert="horz" wrap="square" lIns="94758" tIns="47379" rIns="94758" bIns="4737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26" charset="0"/>
              </a:defRPr>
            </a:lvl1pPr>
          </a:lstStyle>
          <a:p>
            <a:fld id="{90C23128-3577-4FE6-8A65-BBA7F90A2368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25" charset="-128"/>
        <a:cs typeface="ＭＳ Ｐゴシック" pitchFamily="2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lickr.com/photos/jasmic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>
                <a:hlinkClick r:id="rId3"/>
              </a:rPr>
              <a:t>Picture CC: </a:t>
            </a:r>
            <a:r>
              <a:rPr lang="en-GB" dirty="0" err="1" smtClean="0">
                <a:hlinkClick r:id="rId3"/>
              </a:rPr>
              <a:t>Jasmic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B4BE57-84AC-4AFC-9673-B023ABD1345C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Stated Benefits:</a:t>
            </a:r>
          </a:p>
          <a:p>
            <a:endParaRPr lang="en-GB" dirty="0" smtClean="0"/>
          </a:p>
          <a:p>
            <a:r>
              <a:rPr lang="en-GB" dirty="0" smtClean="0"/>
              <a:t>These are the</a:t>
            </a:r>
            <a:r>
              <a:rPr lang="en-GB" baseline="0" dirty="0" smtClean="0"/>
              <a:t> types of benefits that central government have identified. Similar benefits have been mentioned in the Community Empowerment White paper and the Governance of Britain Green Paper. </a:t>
            </a:r>
          </a:p>
          <a:p>
            <a:endParaRPr lang="en-GB" baseline="0" dirty="0" smtClean="0"/>
          </a:p>
          <a:p>
            <a:r>
              <a:rPr lang="en-GB" dirty="0" smtClean="0"/>
              <a:t>Tapping into wider resources –Community members can draw on much</a:t>
            </a:r>
            <a:r>
              <a:rPr lang="en-GB" baseline="0" dirty="0" smtClean="0"/>
              <a:t> wider range of resources, for example volunteering, NGO funding and local social capital.</a:t>
            </a:r>
            <a:endParaRPr lang="en-GB" dirty="0" smtClean="0"/>
          </a:p>
          <a:p>
            <a:r>
              <a:rPr lang="en-GB" dirty="0" smtClean="0"/>
              <a:t>Evidence based policy making –Engagement</a:t>
            </a:r>
            <a:r>
              <a:rPr lang="en-GB" baseline="0" dirty="0" smtClean="0"/>
              <a:t> can provide better information about local needs and may also provide vital facts about the likely impacts of policy proposals. </a:t>
            </a:r>
            <a:endParaRPr lang="en-GB" dirty="0" smtClean="0"/>
          </a:p>
          <a:p>
            <a:r>
              <a:rPr lang="en-GB" dirty="0" smtClean="0"/>
              <a:t>Improved governance/accountability –Engagement provides a way for local people to challenge decision they do not like and can help them to monitor local services, exposing corruption</a:t>
            </a:r>
            <a:r>
              <a:rPr lang="en-GB" baseline="0" dirty="0" smtClean="0"/>
              <a:t> and waste.</a:t>
            </a:r>
            <a:endParaRPr lang="en-GB" dirty="0" smtClean="0"/>
          </a:p>
          <a:p>
            <a:r>
              <a:rPr lang="en-GB" dirty="0" smtClean="0"/>
              <a:t>Better targeted/accountable services –Engagement can ensure that the services that are delivered are ones</a:t>
            </a:r>
            <a:r>
              <a:rPr lang="en-GB" baseline="0" dirty="0" smtClean="0"/>
              <a:t> </a:t>
            </a:r>
            <a:r>
              <a:rPr lang="en-GB" dirty="0" smtClean="0"/>
              <a:t>the that </a:t>
            </a:r>
            <a:r>
              <a:rPr lang="en-GB" baseline="0" dirty="0" smtClean="0"/>
              <a:t>the </a:t>
            </a:r>
            <a:r>
              <a:rPr lang="en-GB" dirty="0" smtClean="0"/>
              <a:t>public want and will use. </a:t>
            </a:r>
          </a:p>
          <a:p>
            <a:r>
              <a:rPr lang="en-GB" dirty="0" smtClean="0"/>
              <a:t>Increased trust in government –Increased transparency can increase the</a:t>
            </a:r>
            <a:r>
              <a:rPr lang="en-GB" baseline="0" dirty="0" smtClean="0"/>
              <a:t> public’s trust in government structures and institutions </a:t>
            </a:r>
            <a:endParaRPr lang="en-GB" dirty="0" smtClean="0"/>
          </a:p>
          <a:p>
            <a:r>
              <a:rPr lang="en-GB" dirty="0" smtClean="0"/>
              <a:t>Better informed public opinion –Engagement can increase the public’s understanding of the complex trade</a:t>
            </a:r>
            <a:r>
              <a:rPr lang="en-GB" baseline="0" dirty="0" smtClean="0"/>
              <a:t> offs involved in many decisions. This may increase the willingness to accept difficult decisions. </a:t>
            </a:r>
            <a:endParaRPr lang="en-GB" dirty="0" smtClean="0"/>
          </a:p>
          <a:p>
            <a:r>
              <a:rPr lang="en-GB" dirty="0" smtClean="0"/>
              <a:t>Cohesive communities –Engagement can help build links between local communities and lead to</a:t>
            </a:r>
            <a:r>
              <a:rPr lang="en-GB" baseline="0" dirty="0" smtClean="0"/>
              <a:t> a stronger community spirit. </a:t>
            </a:r>
            <a:endParaRPr lang="en-GB" dirty="0" smtClean="0"/>
          </a:p>
          <a:p>
            <a:r>
              <a:rPr lang="en-GB" dirty="0" smtClean="0"/>
              <a:t>Outcome improvements (health, crime etc) –Getting</a:t>
            </a:r>
            <a:r>
              <a:rPr lang="en-GB" baseline="0" dirty="0" smtClean="0"/>
              <a:t> community members actually involved and giving them a sense of ownership over a public service may lead to better outcomes. </a:t>
            </a:r>
            <a:endParaRPr lang="en-GB" dirty="0" smtClean="0"/>
          </a:p>
          <a:p>
            <a:r>
              <a:rPr lang="en-GB" dirty="0" smtClean="0"/>
              <a:t>Civic renewal: Engagement can be a route to increased volunteering and for a broader range of people getting involved in politics</a:t>
            </a:r>
            <a:r>
              <a:rPr lang="en-GB" baseline="0" dirty="0" smtClean="0"/>
              <a:t> and </a:t>
            </a:r>
            <a:r>
              <a:rPr lang="en-GB" dirty="0" smtClean="0"/>
              <a:t>standing for political office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12</a:t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13</a:t>
            </a:fld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14</a:t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15</a:t>
            </a:fld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16</a:t>
            </a:fld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17</a:t>
            </a:fld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18</a:t>
            </a:fld>
            <a:endParaRPr lang="en-GB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7CBA12-B3C6-46AD-8D87-4C6ECB56F342}" type="slidenum">
              <a:rPr lang="en-GB" smtClean="0"/>
              <a:pPr>
                <a:defRPr/>
              </a:pPr>
              <a:t>19</a:t>
            </a:fld>
            <a:endParaRPr lang="en-GB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20</a:t>
            </a:fld>
            <a:endParaRPr lang="en-GB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4020828" y="9721243"/>
            <a:ext cx="3076807" cy="511731"/>
          </a:xfrm>
          <a:prstGeom prst="rect">
            <a:avLst/>
          </a:prstGeom>
          <a:noFill/>
        </p:spPr>
        <p:txBody>
          <a:bodyPr lIns="94758" tIns="47379" rIns="94758" bIns="47379"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66E9DADA-5189-4A8C-9AD5-636136DF0EF2}" type="slidenum">
              <a:rPr lang="en-GB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21</a:t>
            </a:fld>
            <a:endParaRPr lang="en-GB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6C52A71-0942-47B5-BF30-65877CD0CD26}" type="slidenum">
              <a:rPr lang="en-GB" smtClean="0"/>
              <a:pPr>
                <a:defRPr/>
              </a:pPr>
              <a:t>22</a:t>
            </a:fld>
            <a:endParaRPr lang="en-GB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1ADCC2E-E0D3-4333-B1EA-6F4C0A8B5711}" type="slidenum">
              <a:rPr lang="en-GB" smtClean="0"/>
              <a:pPr>
                <a:defRPr/>
              </a:pPr>
              <a:t>23</a:t>
            </a:fld>
            <a:endParaRPr lang="en-GB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AA59520-6FDE-420C-B620-5EEB3C025EB3}" type="slidenum">
              <a:rPr lang="en-GB" smtClean="0"/>
              <a:pPr>
                <a:defRPr/>
              </a:pPr>
              <a:t>24</a:t>
            </a:fld>
            <a:endParaRPr lang="en-GB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FE8D4A9-5D5E-488A-90A2-DEEA0E775CEA}" type="slidenum">
              <a:rPr lang="en-GB" smtClean="0"/>
              <a:pPr>
                <a:defRPr/>
              </a:pPr>
              <a:t>25</a:t>
            </a:fld>
            <a:endParaRPr lang="en-GB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smtClean="0"/>
              <a:t>Purpose is the most important step for success because everything else flows from it. </a:t>
            </a: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8F83A4-565E-49EF-970F-B8D721154C43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GB" dirty="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9F43D96-A0F3-4FFB-B532-718BD83E76C6}" type="slidenum">
              <a:rPr lang="en-GB" smtClean="0"/>
              <a:pPr>
                <a:defRPr/>
              </a:pPr>
              <a:t>27</a:t>
            </a:fld>
            <a:endParaRPr lang="en-GB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7C7E370-050C-42BA-89D6-82D4B2E81688}" type="slidenum">
              <a:rPr lang="en-GB"/>
              <a:pPr>
                <a:defRPr/>
              </a:pPr>
              <a:t>28</a:t>
            </a:fld>
            <a:endParaRPr lang="en-GB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2D37CFE-2532-4AD1-802C-BF556205E3BB}" type="slidenum">
              <a:rPr lang="en-GB" smtClean="0"/>
              <a:pPr>
                <a:defRPr/>
              </a:pPr>
              <a:t>29</a:t>
            </a:fld>
            <a:endParaRPr lang="en-GB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30</a:t>
            </a:fld>
            <a:endParaRPr lang="en-GB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4DB0A00-4253-4C5A-BC41-A3EE883C2D38}" type="slidenum">
              <a:rPr lang="en-GB" smtClean="0"/>
              <a:pPr>
                <a:defRPr/>
              </a:pPr>
              <a:t>31</a:t>
            </a:fld>
            <a:endParaRPr lang="en-GB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44E7B06-6F21-48D1-BCB9-0BD08ACCA232}" type="slidenum">
              <a:rPr lang="en-GB" smtClean="0"/>
              <a:pPr>
                <a:defRPr/>
              </a:pPr>
              <a:t>32</a:t>
            </a:fld>
            <a:endParaRPr lang="en-GB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87FB35A-C2D3-40D3-AA80-EF2874282919}" type="slidenum">
              <a:rPr lang="en-GB" smtClean="0"/>
              <a:pPr>
                <a:defRPr/>
              </a:pPr>
              <a:t>33</a:t>
            </a:fld>
            <a:endParaRPr lang="en-GB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B75470-DDC4-4317-90E2-6F73D474BDF1}" type="slidenum">
              <a:rPr lang="en-GB" smtClean="0"/>
              <a:pPr>
                <a:defRPr/>
              </a:pPr>
              <a:t>34</a:t>
            </a:fld>
            <a:endParaRPr lang="en-GB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F7CA7DB-72AA-4DE2-A507-96433960D026}" type="slidenum">
              <a:rPr lang="en-GB" smtClean="0"/>
              <a:pPr>
                <a:defRPr/>
              </a:pPr>
              <a:t>35</a:t>
            </a:fld>
            <a:endParaRPr lang="en-GB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29B174-8260-48ED-B312-6AA8AA48ECF5}" type="slidenum">
              <a:rPr lang="en-GB" smtClean="0"/>
              <a:pPr>
                <a:defRPr/>
              </a:pPr>
              <a:t>36</a:t>
            </a:fld>
            <a:endParaRPr lang="en-GB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16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smtClean="0"/>
              <a:t>Can do it in a different way, </a:t>
            </a:r>
          </a:p>
          <a:p>
            <a:pPr eaLnBrk="1" hangingPunct="1"/>
            <a:endParaRPr lang="en-GB" smtClean="0"/>
          </a:p>
          <a:p>
            <a:pPr eaLnBrk="1" hangingPunct="1"/>
            <a:r>
              <a:rPr lang="en-GB" smtClean="0"/>
              <a:t>Time vs knowledge practical helping you define the type of event</a:t>
            </a:r>
          </a:p>
          <a:p>
            <a:pPr eaLnBrk="1" hangingPunct="1"/>
            <a:endParaRPr lang="en-GB" smtClean="0"/>
          </a:p>
          <a:p>
            <a:pPr eaLnBrk="1" hangingPunct="1"/>
            <a:endParaRPr lang="en-GB" smtClean="0"/>
          </a:p>
          <a:p>
            <a:pPr eaLnBrk="1" hangingPunct="1"/>
            <a:endParaRPr lang="en-GB" smtClean="0"/>
          </a:p>
          <a:p>
            <a:pPr eaLnBrk="1" hangingPunct="1"/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F7FC241-4B18-4E6C-B650-5DB1DB1D3091}" type="slidenum">
              <a:rPr lang="en-GB" smtClean="0"/>
              <a:pPr>
                <a:defRPr/>
              </a:pPr>
              <a:t>37</a:t>
            </a:fld>
            <a:endParaRPr lang="en-GB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D34F4E4-DF37-4D8B-BA4F-6C142720236C}" type="slidenum">
              <a:rPr lang="en-GB" smtClean="0"/>
              <a:pPr>
                <a:defRPr/>
              </a:pPr>
              <a:t>38</a:t>
            </a:fld>
            <a:endParaRPr lang="en-GB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39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40</a:t>
            </a:fld>
            <a:endParaRPr lang="en-GB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41</a:t>
            </a:fld>
            <a:endParaRPr lang="en-GB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16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F92857-39EF-4BBE-98A2-09536096D9C0}" type="slidenum">
              <a:rPr lang="en-GB" smtClean="0"/>
              <a:pPr>
                <a:defRPr/>
              </a:pPr>
              <a:t>42</a:t>
            </a:fld>
            <a:endParaRPr lang="en-GB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04E9A3-9413-4EB0-B6A4-9DB8092E5840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en-GB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E0E5A2C-6A9F-4B77-98B3-6E5E7353B042}" type="slidenum">
              <a:rPr lang="en-GB" smtClean="0"/>
              <a:pPr>
                <a:defRPr/>
              </a:pPr>
              <a:t>44</a:t>
            </a:fld>
            <a:endParaRPr lang="en-GB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D14CD29-0A00-4A41-8038-02E703CAF8AA}" type="slidenum">
              <a:rPr lang="en-GB"/>
              <a:pPr>
                <a:defRPr/>
              </a:pPr>
              <a:t>45</a:t>
            </a:fld>
            <a:endParaRPr lang="en-GB" dirty="0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46685" y="4861155"/>
            <a:ext cx="5205932" cy="4605821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24F571-8AC4-4E58-97D0-3EBF3DCF92F6}" type="slidenum">
              <a:rPr lang="en-GB" smtClean="0"/>
              <a:pPr>
                <a:defRPr/>
              </a:pPr>
              <a:t>46</a:t>
            </a:fld>
            <a:endParaRPr lang="en-GB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49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EDD8463-F589-42C2-9F68-A6D592DFB6A5}" type="slidenum">
              <a:rPr lang="en-GB" smtClean="0"/>
              <a:pPr>
                <a:defRPr/>
              </a:pPr>
              <a:t>47</a:t>
            </a:fld>
            <a:endParaRPr lang="en-GB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48</a:t>
            </a:fld>
            <a:endParaRPr lang="en-GB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18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smtClean="0"/>
              <a:t>Don’t have to use all sheet, just to remind them.</a:t>
            </a:r>
          </a:p>
          <a:p>
            <a:endParaRPr lang="en-GB" smtClean="0"/>
          </a:p>
          <a:p>
            <a:r>
              <a:rPr lang="en-GB" smtClean="0"/>
              <a:t>Planning for 10 mins</a:t>
            </a:r>
          </a:p>
          <a:p>
            <a:endParaRPr lang="en-GB" smtClean="0"/>
          </a:p>
          <a:p>
            <a:r>
              <a:rPr lang="en-GB" smtClean="0"/>
              <a:t>All pitch 10 mins</a:t>
            </a:r>
          </a:p>
          <a:p>
            <a:endParaRPr lang="en-GB" smtClean="0"/>
          </a:p>
          <a:p>
            <a:r>
              <a:rPr lang="en-GB" smtClean="0"/>
              <a:t>Discussion 10 mins would others have chosen that method? Which tools were useful, how might they use it? </a:t>
            </a:r>
          </a:p>
          <a:p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A54018F-9A97-4C62-9745-1AEA0A03A1C3}" type="slidenum">
              <a:rPr lang="en-GB" smtClean="0"/>
              <a:pPr>
                <a:defRPr/>
              </a:pPr>
              <a:t>49</a:t>
            </a:fld>
            <a:endParaRPr lang="en-GB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GB" dirty="0" smtClean="0"/>
              <a:t>Evaluating Public Engagement</a:t>
            </a:r>
          </a:p>
        </p:txBody>
      </p:sp>
      <p:sp>
        <p:nvSpPr>
          <p:cNvPr id="7171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GB" dirty="0" smtClean="0"/>
              <a:t>TCI/Involve 2008</a:t>
            </a:r>
          </a:p>
        </p:txBody>
      </p:sp>
      <p:sp>
        <p:nvSpPr>
          <p:cNvPr id="717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70F332-6E95-47F0-85CB-E08CE1CD193D}" type="slidenum">
              <a:rPr lang="en-US" smtClean="0"/>
              <a:pPr/>
              <a:t>5</a:t>
            </a:fld>
            <a:endParaRPr lang="en-US" dirty="0" smtClean="0"/>
          </a:p>
        </p:txBody>
      </p:sp>
      <p:sp>
        <p:nvSpPr>
          <p:cNvPr id="7173" name="Rectangle 7"/>
          <p:cNvSpPr txBox="1">
            <a:spLocks noGrp="1" noChangeArrowheads="1"/>
          </p:cNvSpPr>
          <p:nvPr/>
        </p:nvSpPr>
        <p:spPr bwMode="auto">
          <a:xfrm>
            <a:off x="4021294" y="9721106"/>
            <a:ext cx="3076364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043" tIns="47522" rIns="95043" bIns="47522" anchor="b"/>
          <a:lstStyle/>
          <a:p>
            <a:pPr algn="r"/>
            <a:fld id="{FDEBE547-FC58-410B-ADC6-E83143C86275}" type="slidenum">
              <a:rPr lang="en-US" sz="1200"/>
              <a:pPr algn="r"/>
              <a:t>5</a:t>
            </a:fld>
            <a:endParaRPr lang="en-US" sz="1200" dirty="0"/>
          </a:p>
        </p:txBody>
      </p:sp>
      <p:sp>
        <p:nvSpPr>
          <p:cNvPr id="7174" name="Rectangle 7"/>
          <p:cNvSpPr txBox="1">
            <a:spLocks noGrp="1" noChangeArrowheads="1"/>
          </p:cNvSpPr>
          <p:nvPr/>
        </p:nvSpPr>
        <p:spPr bwMode="auto">
          <a:xfrm>
            <a:off x="4021294" y="9721106"/>
            <a:ext cx="3076364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940" tIns="44969" rIns="89940" bIns="44969" anchor="b"/>
          <a:lstStyle/>
          <a:p>
            <a:pPr algn="r" defTabSz="899281"/>
            <a:fld id="{BC7C8D8F-C8CE-4827-AEA4-3B330309322A}" type="slidenum">
              <a:rPr lang="en-US" sz="1100">
                <a:latin typeface="Times New Roman" pitchFamily="18" charset="0"/>
              </a:rPr>
              <a:pPr algn="r" defTabSz="899281"/>
              <a:t>5</a:t>
            </a:fld>
            <a:endParaRPr lang="en-US" sz="1100" dirty="0">
              <a:latin typeface="Times New Roman" pitchFamily="18" charset="0"/>
            </a:endParaRPr>
          </a:p>
        </p:txBody>
      </p:sp>
      <p:sp>
        <p:nvSpPr>
          <p:cNvPr id="7175" name="Rectangle 2"/>
          <p:cNvSpPr txBox="1">
            <a:spLocks noGrp="1" noChangeArrowheads="1"/>
          </p:cNvSpPr>
          <p:nvPr/>
        </p:nvSpPr>
        <p:spPr bwMode="auto">
          <a:xfrm>
            <a:off x="0" y="0"/>
            <a:ext cx="3076364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031" tIns="47516" rIns="95031" bIns="47516"/>
          <a:lstStyle/>
          <a:p>
            <a:r>
              <a:rPr lang="en-US" sz="1200" dirty="0"/>
              <a:t>Effective Focus Groups</a:t>
            </a:r>
          </a:p>
        </p:txBody>
      </p:sp>
      <p:sp>
        <p:nvSpPr>
          <p:cNvPr id="7176" name="Rectangle 3"/>
          <p:cNvSpPr txBox="1">
            <a:spLocks noGrp="1" noChangeArrowheads="1"/>
          </p:cNvSpPr>
          <p:nvPr/>
        </p:nvSpPr>
        <p:spPr bwMode="auto">
          <a:xfrm>
            <a:off x="4021294" y="0"/>
            <a:ext cx="3076364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031" tIns="47516" rIns="95031" bIns="47516"/>
          <a:lstStyle/>
          <a:p>
            <a:pPr algn="r"/>
            <a:r>
              <a:rPr lang="en-US" sz="1200" dirty="0"/>
              <a:t>Presenter slide version</a:t>
            </a:r>
          </a:p>
        </p:txBody>
      </p:sp>
      <p:sp>
        <p:nvSpPr>
          <p:cNvPr id="7177" name="Rectangle 6"/>
          <p:cNvSpPr txBox="1">
            <a:spLocks noGrp="1" noChangeArrowheads="1"/>
          </p:cNvSpPr>
          <p:nvPr/>
        </p:nvSpPr>
        <p:spPr bwMode="auto">
          <a:xfrm>
            <a:off x="0" y="9721106"/>
            <a:ext cx="3076364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031" tIns="47516" rIns="95031" bIns="47516" anchor="b"/>
          <a:lstStyle/>
          <a:p>
            <a:r>
              <a:rPr lang="en-US" sz="1200" dirty="0"/>
              <a:t>© The Consultation Institute 2007</a:t>
            </a:r>
          </a:p>
        </p:txBody>
      </p:sp>
      <p:sp>
        <p:nvSpPr>
          <p:cNvPr id="7178" name="Rectangle 7"/>
          <p:cNvSpPr txBox="1">
            <a:spLocks noGrp="1" noChangeArrowheads="1"/>
          </p:cNvSpPr>
          <p:nvPr/>
        </p:nvSpPr>
        <p:spPr bwMode="auto">
          <a:xfrm>
            <a:off x="4021294" y="9721106"/>
            <a:ext cx="3076364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031" tIns="47516" rIns="95031" bIns="47516" anchor="b"/>
          <a:lstStyle/>
          <a:p>
            <a:pPr algn="r"/>
            <a:fld id="{D24DDE92-FE20-4932-9971-DA870D72C970}" type="slidenum">
              <a:rPr lang="en-US" sz="1200"/>
              <a:pPr algn="r"/>
              <a:t>5</a:t>
            </a:fld>
            <a:endParaRPr lang="en-US" sz="1200" dirty="0"/>
          </a:p>
        </p:txBody>
      </p:sp>
      <p:sp>
        <p:nvSpPr>
          <p:cNvPr id="7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8538" y="766763"/>
            <a:ext cx="5118100" cy="3838575"/>
          </a:xfrm>
          <a:ln/>
        </p:spPr>
      </p:sp>
      <p:sp>
        <p:nvSpPr>
          <p:cNvPr id="71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9931" y="4861442"/>
            <a:ext cx="5679440" cy="4607353"/>
          </a:xfrm>
          <a:noFill/>
          <a:ln/>
        </p:spPr>
        <p:txBody>
          <a:bodyPr lIns="95031" tIns="47516" rIns="95031" bIns="47516"/>
          <a:lstStyle/>
          <a:p>
            <a:pPr eaLnBrk="1" hangingPunct="1">
              <a:buFontTx/>
              <a:buChar char="•"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50</a:t>
            </a:fld>
            <a:endParaRPr lang="en-GB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51</a:t>
            </a:fld>
            <a:endParaRPr lang="en-GB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52</a:t>
            </a:fld>
            <a:endParaRPr lang="en-GB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53</a:t>
            </a:fld>
            <a:endParaRPr lang="en-GB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54</a:t>
            </a:fld>
            <a:endParaRPr lang="en-GB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55</a:t>
            </a:fld>
            <a:endParaRPr lang="en-GB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56</a:t>
            </a:fld>
            <a:endParaRPr lang="en-GB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57</a:t>
            </a:fld>
            <a:endParaRPr lang="en-GB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18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24FD185-B29E-4D91-9039-5218EB47EFA3}" type="slidenum">
              <a:rPr lang="en-GB" smtClean="0"/>
              <a:pPr>
                <a:defRPr/>
              </a:pPr>
              <a:t>58</a:t>
            </a:fld>
            <a:endParaRPr lang="en-GB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59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8963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168964" name="Text Box 3"/>
          <p:cNvSpPr txBox="1">
            <a:spLocks noChangeArrowheads="1"/>
          </p:cNvSpPr>
          <p:nvPr/>
        </p:nvSpPr>
        <p:spPr bwMode="auto">
          <a:xfrm>
            <a:off x="4022163" y="9738149"/>
            <a:ext cx="3077137" cy="28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519" tIns="48111" rIns="92519" bIns="48111" anchor="b">
            <a:spAutoFit/>
          </a:bodyPr>
          <a:lstStyle/>
          <a:p>
            <a:pPr algn="r">
              <a:lnSpc>
                <a:spcPct val="101000"/>
              </a:lnSpc>
              <a:buClr>
                <a:srgbClr val="000000"/>
              </a:buClr>
              <a:buSzPct val="100000"/>
              <a:tabLst>
                <a:tab pos="0" algn="l"/>
                <a:tab pos="458985" algn="l"/>
                <a:tab pos="921259" algn="l"/>
                <a:tab pos="1383535" algn="l"/>
                <a:tab pos="1844164" algn="l"/>
                <a:tab pos="2306439" algn="l"/>
                <a:tab pos="2768715" algn="l"/>
                <a:tab pos="3230988" algn="l"/>
                <a:tab pos="3691618" algn="l"/>
                <a:tab pos="4153894" algn="l"/>
                <a:tab pos="4616167" algn="l"/>
                <a:tab pos="5078443" algn="l"/>
                <a:tab pos="5539073" algn="l"/>
                <a:tab pos="6001347" algn="l"/>
                <a:tab pos="6463623" algn="l"/>
                <a:tab pos="6925897" algn="l"/>
                <a:tab pos="7386526" algn="l"/>
                <a:tab pos="7848802" algn="l"/>
                <a:tab pos="8311076" algn="l"/>
                <a:tab pos="8771706" algn="l"/>
                <a:tab pos="9233981" algn="l"/>
              </a:tabLst>
            </a:pPr>
            <a:fld id="{3FEE77A2-1C90-4F42-A4D7-26F240F370E2}" type="slidenum">
              <a:rPr lang="en-GB" sz="1200">
                <a:latin typeface="Calibri" charset="0"/>
              </a:rPr>
              <a:pPr algn="r">
                <a:lnSpc>
                  <a:spcPct val="101000"/>
                </a:lnSpc>
                <a:buClr>
                  <a:srgbClr val="000000"/>
                </a:buClr>
                <a:buSzPct val="100000"/>
                <a:tabLst>
                  <a:tab pos="0" algn="l"/>
                  <a:tab pos="458985" algn="l"/>
                  <a:tab pos="921259" algn="l"/>
                  <a:tab pos="1383535" algn="l"/>
                  <a:tab pos="1844164" algn="l"/>
                  <a:tab pos="2306439" algn="l"/>
                  <a:tab pos="2768715" algn="l"/>
                  <a:tab pos="3230988" algn="l"/>
                  <a:tab pos="3691618" algn="l"/>
                  <a:tab pos="4153894" algn="l"/>
                  <a:tab pos="4616167" algn="l"/>
                  <a:tab pos="5078443" algn="l"/>
                  <a:tab pos="5539073" algn="l"/>
                  <a:tab pos="6001347" algn="l"/>
                  <a:tab pos="6463623" algn="l"/>
                  <a:tab pos="6925897" algn="l"/>
                  <a:tab pos="7386526" algn="l"/>
                  <a:tab pos="7848802" algn="l"/>
                  <a:tab pos="8311076" algn="l"/>
                  <a:tab pos="8771706" algn="l"/>
                  <a:tab pos="9233981" algn="l"/>
                </a:tabLst>
              </a:pPr>
              <a:t>6</a:t>
            </a:fld>
            <a:endParaRPr lang="en-GB" sz="1200" dirty="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4966D57-EF1C-4BD7-B667-D05D1214DF9C}" type="slidenum">
              <a:rPr lang="en-GB" smtClean="0"/>
              <a:pPr>
                <a:defRPr/>
              </a:pPr>
              <a:t>60</a:t>
            </a:fld>
            <a:endParaRPr lang="en-GB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8732F80-E429-428C-A77D-9323F5E92E3D}" type="slidenum">
              <a:rPr lang="en-GB" smtClean="0"/>
              <a:pPr>
                <a:defRPr/>
              </a:pPr>
              <a:t>61</a:t>
            </a:fld>
            <a:endParaRPr lang="en-GB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1E97CBA-AC65-4A07-A9FB-6090984A3347}" type="slidenum">
              <a:rPr lang="en-GB" smtClean="0"/>
              <a:pPr>
                <a:defRPr/>
              </a:pPr>
              <a:t>62</a:t>
            </a:fld>
            <a:endParaRPr lang="en-GB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164F58A-5E2B-49EC-BA0B-8A91D45348B4}" type="slidenum">
              <a:rPr lang="en-GB" smtClean="0"/>
              <a:pPr>
                <a:defRPr/>
              </a:pPr>
              <a:t>63</a:t>
            </a:fld>
            <a:endParaRPr lang="en-GB"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40B4AE5-CA28-404D-92A2-6639E7E6C429}" type="slidenum">
              <a:rPr lang="en-GB" smtClean="0"/>
              <a:pPr>
                <a:defRPr/>
              </a:pPr>
              <a:t>64</a:t>
            </a:fld>
            <a:endParaRPr lang="en-GB"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65</a:t>
            </a:fld>
            <a:endParaRPr lang="en-GB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66</a:t>
            </a:fld>
            <a:endParaRPr lang="en-GB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69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4020506" y="9720673"/>
            <a:ext cx="3077137" cy="512303"/>
          </a:xfrm>
          <a:prstGeom prst="rect">
            <a:avLst/>
          </a:prstGeom>
          <a:noFill/>
        </p:spPr>
        <p:txBody>
          <a:bodyPr lIns="94768" tIns="47384" rIns="94768" bIns="47384"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F4A1954E-5929-4E98-B072-8D2281C99C56}" type="slidenum">
              <a:rPr lang="en-GB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67</a:t>
            </a:fld>
            <a:endParaRPr lang="en-GB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68</a:t>
            </a:fld>
            <a:endParaRPr lang="en-GB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69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10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E59481-1C41-4432-8EA1-5B17489B987D}" type="slidenum">
              <a:rPr lang="en-GB" smtClean="0"/>
              <a:pPr>
                <a:defRPr/>
              </a:pPr>
              <a:t>70</a:t>
            </a:fld>
            <a:endParaRPr lang="en-GB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9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hr-HR" smtClean="0">
              <a:latin typeface="Arial" charset="0"/>
            </a:endParaRPr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B3D15-D65C-4305-95F3-2CCEEBD9B31F}" type="slidenum">
              <a:rPr lang="en-GB" smtClean="0"/>
              <a:pPr>
                <a:defRPr/>
              </a:pPr>
              <a:t>71</a:t>
            </a:fld>
            <a:endParaRPr lang="en-GB" dirty="0" smtClean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72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23128-3577-4FE6-8A65-BBA7F90A2368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72200" y="630932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F03631E-F869-4927-A735-5CC4B7F12801}" type="datetime1">
              <a:rPr lang="en-US" smtClean="0"/>
              <a:t>2/15/2011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3568" y="630932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31C7F37C-6951-4BE2-8312-162EDEA5C15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3568" y="630932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FF5C6B49-55E4-411E-8008-2F35F285333E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54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7544" y="630932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A1EDBA93-7AEF-430A-AED5-7BCC43D78FB0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861048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536" y="6309320"/>
            <a:ext cx="2133600" cy="365125"/>
          </a:xfrm>
        </p:spPr>
        <p:txBody>
          <a:bodyPr/>
          <a:lstStyle/>
          <a:p>
            <a:fld id="{8E20C95F-1409-45E1-9E1E-3085B3613E00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536" y="630932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13006-AF70-4D72-A89D-547E35CF36F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26" charset="0"/>
              </a:defRPr>
            </a:lvl1pPr>
          </a:lstStyle>
          <a:p>
            <a:endParaRPr lang="en-GB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7544" y="630932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26" charset="0"/>
              </a:defRPr>
            </a:lvl1pPr>
          </a:lstStyle>
          <a:p>
            <a:fld id="{0B2D5AF4-5945-462E-BC46-BBE18CD5BFCF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7" r:id="rId2"/>
    <p:sldLayoutId id="2147483685" r:id="rId3"/>
    <p:sldLayoutId id="2147483689" r:id="rId4"/>
    <p:sldLayoutId id="2147483690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latin typeface="+mj-lt"/>
          <a:ea typeface="ＭＳ Ｐゴシック" pitchFamily="25" charset="-128"/>
          <a:cs typeface="ＭＳ Ｐゴシック" pitchFamily="25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Calibri" pitchFamily="34" charset="0"/>
          <a:ea typeface="ＭＳ Ｐゴシック" pitchFamily="25" charset="-128"/>
          <a:cs typeface="ＭＳ Ｐゴシック" pitchFamily="25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Calibri" pitchFamily="34" charset="0"/>
          <a:ea typeface="ＭＳ Ｐゴシック" pitchFamily="25" charset="-128"/>
          <a:cs typeface="ＭＳ Ｐゴシック" pitchFamily="25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Calibri" pitchFamily="34" charset="0"/>
          <a:ea typeface="ＭＳ Ｐゴシック" pitchFamily="25" charset="-128"/>
          <a:cs typeface="ＭＳ Ｐゴシック" pitchFamily="25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Calibri" pitchFamily="34" charset="0"/>
          <a:ea typeface="ＭＳ Ｐゴシック" pitchFamily="25" charset="-128"/>
          <a:cs typeface="ＭＳ Ｐゴシック" pitchFamily="25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25" charset="-128"/>
          <a:cs typeface="ＭＳ Ｐゴシック" pitchFamily="25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.jpeg"/><Relationship Id="rId4" Type="http://schemas.openxmlformats.org/officeDocument/2006/relationships/hyperlink" Target="mailto:edward@involve.org.uk" TargetMode="Externa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8100392" cy="2276872"/>
          </a:xfrm>
        </p:spPr>
        <p:txBody>
          <a:bodyPr/>
          <a:lstStyle/>
          <a:p>
            <a:r>
              <a:rPr lang="en-GB" sz="6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Participation in Strategy Processes </a:t>
            </a:r>
            <a:endParaRPr lang="en-GB" sz="6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204864"/>
            <a:ext cx="7416824" cy="3816424"/>
          </a:xfrm>
        </p:spPr>
        <p:txBody>
          <a:bodyPr/>
          <a:lstStyle/>
          <a:p>
            <a:r>
              <a:rPr lang="en-GB" sz="40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-Training Session</a:t>
            </a:r>
          </a:p>
          <a:p>
            <a:endParaRPr lang="en-GB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GB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GB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GB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February 2011</a:t>
            </a:r>
          </a:p>
          <a:p>
            <a:r>
              <a:rPr lang="en-GB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Involve</a:t>
            </a:r>
          </a:p>
          <a:p>
            <a:endParaRPr lang="en-GB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GB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GB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GB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0C95F-1409-45E1-9E1E-3085B3613E00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Benefits of participation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5325"/>
            <a:ext cx="8229600" cy="4525963"/>
          </a:xfrm>
        </p:spPr>
        <p:txBody>
          <a:bodyPr/>
          <a:lstStyle/>
          <a:p>
            <a:r>
              <a:rPr lang="en-GB" dirty="0" smtClean="0"/>
              <a:t>Tapping into wider resources </a:t>
            </a:r>
          </a:p>
          <a:p>
            <a:r>
              <a:rPr lang="en-GB" dirty="0" smtClean="0"/>
              <a:t>Evidence based policy making</a:t>
            </a:r>
          </a:p>
          <a:p>
            <a:r>
              <a:rPr lang="en-GB" dirty="0" smtClean="0"/>
              <a:t>Improved governance/accountability </a:t>
            </a:r>
          </a:p>
          <a:p>
            <a:r>
              <a:rPr lang="en-GB" dirty="0" smtClean="0"/>
              <a:t>Better targeted/accountable services</a:t>
            </a:r>
          </a:p>
          <a:p>
            <a:r>
              <a:rPr lang="en-GB" dirty="0" smtClean="0"/>
              <a:t>Increased trust in government</a:t>
            </a:r>
          </a:p>
          <a:p>
            <a:r>
              <a:rPr lang="en-GB" dirty="0" smtClean="0"/>
              <a:t>Better informed public opinion</a:t>
            </a:r>
          </a:p>
          <a:p>
            <a:r>
              <a:rPr lang="en-GB" dirty="0" smtClean="0"/>
              <a:t>Cohesive communities</a:t>
            </a:r>
          </a:p>
          <a:p>
            <a:r>
              <a:rPr lang="en-GB" dirty="0" smtClean="0"/>
              <a:t>Outcome improvements (health, crime etc) </a:t>
            </a:r>
          </a:p>
          <a:p>
            <a:endParaRPr lang="en-GB" dirty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Policy Loop</a:t>
            </a:r>
            <a:endParaRPr lang="en-GB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12776"/>
            <a:ext cx="9144000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3" descr="C:\Users\ÇETİN\Desktop\PESP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6093296"/>
            <a:ext cx="3203848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Best Practice Examples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Pensions Debate</a:t>
            </a:r>
          </a:p>
          <a:p>
            <a:r>
              <a:rPr lang="en-GB" dirty="0" smtClean="0"/>
              <a:t>NICE Citizens Panels</a:t>
            </a:r>
          </a:p>
          <a:p>
            <a:r>
              <a:rPr lang="en-GB" dirty="0" smtClean="0"/>
              <a:t>Department of Health –Expert Patients</a:t>
            </a:r>
          </a:p>
          <a:p>
            <a:r>
              <a:rPr lang="en-GB" dirty="0" err="1" smtClean="0"/>
              <a:t>MyEstonia</a:t>
            </a:r>
            <a:endParaRPr lang="en-GB" dirty="0" smtClean="0"/>
          </a:p>
          <a:p>
            <a:r>
              <a:rPr lang="en-GB" dirty="0" smtClean="0"/>
              <a:t>New Orleans Strategic Plan</a:t>
            </a:r>
            <a:endParaRPr lang="en-GB" dirty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12</a:t>
            </a:fld>
            <a:endParaRPr lang="en-GB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Good examples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National Pensions Debate</a:t>
            </a:r>
          </a:p>
          <a:p>
            <a:r>
              <a:rPr lang="en-GB" dirty="0" smtClean="0"/>
              <a:t>Worries about the future of the state pensions </a:t>
            </a:r>
          </a:p>
          <a:p>
            <a:r>
              <a:rPr lang="en-GB" dirty="0" smtClean="0"/>
              <a:t>Independent pension commission </a:t>
            </a:r>
          </a:p>
          <a:p>
            <a:r>
              <a:rPr lang="en-GB" dirty="0" smtClean="0"/>
              <a:t>Large public consultation </a:t>
            </a:r>
          </a:p>
          <a:p>
            <a:pPr lvl="1"/>
            <a:r>
              <a:rPr lang="en-GB" dirty="0" smtClean="0"/>
              <a:t>Raising awareness of the pension challenges </a:t>
            </a:r>
          </a:p>
          <a:p>
            <a:pPr lvl="1"/>
            <a:r>
              <a:rPr lang="en-GB" dirty="0" smtClean="0"/>
              <a:t>Understanding public views </a:t>
            </a:r>
          </a:p>
          <a:p>
            <a:r>
              <a:rPr lang="en-GB" dirty="0" smtClean="0"/>
              <a:t>6529 people contributed</a:t>
            </a:r>
            <a:endParaRPr lang="en-GB" dirty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13</a:t>
            </a:fld>
            <a:endParaRPr lang="en-GB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Participation Scenario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Please read through the scenario outline</a:t>
            </a:r>
          </a:p>
          <a:p>
            <a:r>
              <a:rPr lang="en-GB" dirty="0" smtClean="0"/>
              <a:t>Taking on the role of policy makers please use the cards on the table to come up with a strategy you think will benefit the Island.</a:t>
            </a:r>
          </a:p>
          <a:p>
            <a:r>
              <a:rPr lang="en-GB" dirty="0" smtClean="0"/>
              <a:t>You must choose 10 policy cards. </a:t>
            </a:r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14</a:t>
            </a:fld>
            <a:endParaRPr lang="en-GB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9762"/>
            <a:ext cx="8229600" cy="868958"/>
          </a:xfrm>
        </p:spPr>
        <p:txBody>
          <a:bodyPr/>
          <a:lstStyle/>
          <a:p>
            <a:r>
              <a:rPr lang="en-GB" dirty="0" smtClean="0"/>
              <a:t>Scenario Options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31837"/>
            <a:ext cx="8229600" cy="5001419"/>
          </a:xfrm>
        </p:spPr>
        <p:txBody>
          <a:bodyPr/>
          <a:lstStyle/>
          <a:p>
            <a:pPr>
              <a:buNone/>
            </a:pPr>
            <a:r>
              <a:rPr lang="en-GB" dirty="0" smtClean="0"/>
              <a:t>You must choose 10 cards in total. Options are:</a:t>
            </a:r>
          </a:p>
          <a:p>
            <a:pPr lvl="1"/>
            <a:r>
              <a:rPr lang="en-GB" sz="2400" dirty="0" smtClean="0"/>
              <a:t>Raise corporate taxes</a:t>
            </a:r>
          </a:p>
          <a:p>
            <a:pPr lvl="1"/>
            <a:r>
              <a:rPr lang="en-GB" sz="2400" dirty="0" smtClean="0"/>
              <a:t>Raise income taxes</a:t>
            </a:r>
          </a:p>
          <a:p>
            <a:pPr lvl="1"/>
            <a:r>
              <a:rPr lang="en-GB" sz="2400" dirty="0" smtClean="0"/>
              <a:t>Raise sales taxes</a:t>
            </a:r>
          </a:p>
          <a:p>
            <a:pPr lvl="1"/>
            <a:r>
              <a:rPr lang="en-GB" sz="2400" dirty="0" smtClean="0"/>
              <a:t>Raise pension age</a:t>
            </a:r>
          </a:p>
          <a:p>
            <a:pPr lvl="1"/>
            <a:r>
              <a:rPr lang="en-GB" sz="2400" dirty="0" smtClean="0"/>
              <a:t>Cover deficit with loans</a:t>
            </a:r>
          </a:p>
          <a:p>
            <a:pPr lvl="1"/>
            <a:r>
              <a:rPr lang="en-GB" sz="2400" dirty="0" smtClean="0"/>
              <a:t>Allow more immigration </a:t>
            </a:r>
          </a:p>
          <a:p>
            <a:pPr lvl="1"/>
            <a:r>
              <a:rPr lang="en-GB" sz="2400" dirty="0" smtClean="0"/>
              <a:t>Cut public spending -Justice</a:t>
            </a:r>
          </a:p>
          <a:p>
            <a:pPr lvl="1"/>
            <a:r>
              <a:rPr lang="en-GB" sz="2400" dirty="0" smtClean="0"/>
              <a:t>Cut public spending -Environmental</a:t>
            </a:r>
          </a:p>
          <a:p>
            <a:pPr lvl="1"/>
            <a:r>
              <a:rPr lang="en-GB" sz="2400" dirty="0" smtClean="0"/>
              <a:t>Cut public spending -Education</a:t>
            </a:r>
          </a:p>
          <a:p>
            <a:pPr lvl="1"/>
            <a:r>
              <a:rPr lang="en-GB" sz="2400" dirty="0" smtClean="0"/>
              <a:t>Cut public spending -Health</a:t>
            </a:r>
          </a:p>
          <a:p>
            <a:pPr lvl="1"/>
            <a:r>
              <a:rPr lang="en-GB" sz="2400" dirty="0" smtClean="0"/>
              <a:t>Cut public spending –Social Security</a:t>
            </a:r>
          </a:p>
          <a:p>
            <a:pPr lvl="1"/>
            <a:endParaRPr lang="en-GB" sz="2400" dirty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15</a:t>
            </a:fld>
            <a:endParaRPr lang="en-GB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Scenario scoring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Public attitude</a:t>
            </a:r>
          </a:p>
          <a:p>
            <a:pPr lvl="0"/>
            <a:r>
              <a:rPr lang="en-GB" dirty="0" smtClean="0"/>
              <a:t>Political attitude</a:t>
            </a:r>
          </a:p>
          <a:p>
            <a:pPr lvl="0"/>
            <a:r>
              <a:rPr lang="en-GB" dirty="0" smtClean="0"/>
              <a:t>Life Quality</a:t>
            </a:r>
          </a:p>
          <a:p>
            <a:pPr lvl="0"/>
            <a:r>
              <a:rPr lang="en-GB" dirty="0" smtClean="0"/>
              <a:t>Equality</a:t>
            </a:r>
          </a:p>
          <a:p>
            <a:pPr lvl="0"/>
            <a:r>
              <a:rPr lang="en-GB" dirty="0" smtClean="0"/>
              <a:t>Economy</a:t>
            </a:r>
          </a:p>
          <a:p>
            <a:pPr>
              <a:buNone/>
            </a:pPr>
            <a:endParaRPr lang="en-GB" dirty="0" smtClean="0"/>
          </a:p>
          <a:p>
            <a:r>
              <a:rPr lang="en-GB" dirty="0" smtClean="0"/>
              <a:t>If any of these criteria reach zero the strategy will fail.</a:t>
            </a:r>
          </a:p>
          <a:p>
            <a:endParaRPr lang="en-GB" dirty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16</a:t>
            </a:fld>
            <a:endParaRPr lang="en-GB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Scenario: Stakeholders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Now take on the role of a stakeholder (information on card)</a:t>
            </a:r>
          </a:p>
          <a:p>
            <a:r>
              <a:rPr lang="en-GB" dirty="0" smtClean="0"/>
              <a:t>Look at strategy and decide if you will support, oppose or be neutral</a:t>
            </a:r>
          </a:p>
          <a:p>
            <a:r>
              <a:rPr lang="en-GB" dirty="0" smtClean="0"/>
              <a:t>Add up results on table and pass on to facilitator</a:t>
            </a:r>
            <a:endParaRPr lang="en-GB" dirty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17</a:t>
            </a:fld>
            <a:endParaRPr lang="en-GB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Scenario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What have you learnt about policy making and participation?</a:t>
            </a:r>
          </a:p>
          <a:p>
            <a:r>
              <a:rPr lang="en-GB" dirty="0" smtClean="0"/>
              <a:t> Why did some stakeholders vote yes and others no?</a:t>
            </a:r>
          </a:p>
          <a:p>
            <a:r>
              <a:rPr lang="en-GB" dirty="0" smtClean="0"/>
              <a:t> What can be done to persuade stakeholders to support the policy? </a:t>
            </a:r>
          </a:p>
          <a:p>
            <a:r>
              <a:rPr lang="en-GB" dirty="0" smtClean="0"/>
              <a:t>What would you do differently next time? </a:t>
            </a:r>
          </a:p>
          <a:p>
            <a:endParaRPr lang="en-GB" dirty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18</a:t>
            </a:fld>
            <a:endParaRPr lang="en-GB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Decision points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  <a:defRPr/>
            </a:pPr>
            <a:r>
              <a:rPr lang="en-GB" dirty="0" smtClean="0"/>
              <a:t>4 Questions you need to ask:</a:t>
            </a:r>
          </a:p>
          <a:p>
            <a:pPr>
              <a:buFont typeface="Arial" charset="0"/>
              <a:buNone/>
              <a:defRPr/>
            </a:pPr>
            <a:endParaRPr lang="en-GB" dirty="0" smtClean="0"/>
          </a:p>
          <a:p>
            <a:pPr marL="514350" indent="-514350">
              <a:buFont typeface="+mj-lt"/>
              <a:buAutoNum type="arabicPeriod"/>
              <a:defRPr/>
            </a:pPr>
            <a:r>
              <a:rPr lang="en-GB" b="1" dirty="0" smtClean="0"/>
              <a:t>Is</a:t>
            </a:r>
            <a:r>
              <a:rPr lang="en-GB" dirty="0" smtClean="0"/>
              <a:t> participation appropriate? 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GB" b="1" dirty="0" smtClean="0"/>
              <a:t>What</a:t>
            </a:r>
            <a:r>
              <a:rPr lang="en-GB" dirty="0" smtClean="0"/>
              <a:t> do you want to achieve?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GB" b="1" dirty="0" smtClean="0"/>
              <a:t>Who</a:t>
            </a:r>
            <a:r>
              <a:rPr lang="en-GB" dirty="0" smtClean="0"/>
              <a:t> are you participating with? 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GB" b="1" dirty="0" smtClean="0"/>
              <a:t>How</a:t>
            </a:r>
            <a:r>
              <a:rPr lang="en-GB" dirty="0" smtClean="0"/>
              <a:t> should you engage with participants?</a:t>
            </a:r>
          </a:p>
          <a:p>
            <a:pPr>
              <a:buFont typeface="Arial" pitchFamily="34" charset="0"/>
              <a:buChar char="•"/>
              <a:defRPr/>
            </a:pPr>
            <a:endParaRPr lang="en-GB" dirty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19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Aim of Training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lvl="0" indent="-742950">
              <a:buFont typeface="+mj-lt"/>
              <a:buAutoNum type="arabicPeriod"/>
            </a:pPr>
            <a:r>
              <a:rPr lang="en-GB" sz="2400" dirty="0" smtClean="0"/>
              <a:t>Understand the </a:t>
            </a:r>
            <a:r>
              <a:rPr lang="en-GB" sz="2400" i="1" dirty="0" smtClean="0"/>
              <a:t>reason</a:t>
            </a:r>
            <a:r>
              <a:rPr lang="en-GB" sz="2400" dirty="0" smtClean="0"/>
              <a:t> for public and stakeholder participation </a:t>
            </a:r>
          </a:p>
          <a:p>
            <a:pPr marL="742950" lvl="0" indent="-742950">
              <a:buFont typeface="+mj-lt"/>
              <a:buAutoNum type="arabicPeriod"/>
            </a:pPr>
            <a:r>
              <a:rPr lang="en-GB" sz="2400" dirty="0" smtClean="0"/>
              <a:t>Understand the </a:t>
            </a:r>
            <a:r>
              <a:rPr lang="en-GB" sz="2400" i="1" dirty="0" smtClean="0"/>
              <a:t>planning skills</a:t>
            </a:r>
            <a:r>
              <a:rPr lang="en-GB" sz="2400" dirty="0" smtClean="0"/>
              <a:t> required to deliver good participation </a:t>
            </a:r>
          </a:p>
          <a:p>
            <a:pPr marL="742950" lvl="0" indent="-742950">
              <a:buFont typeface="+mj-lt"/>
              <a:buAutoNum type="arabicPeriod"/>
            </a:pPr>
            <a:r>
              <a:rPr lang="en-GB" sz="2400" dirty="0" smtClean="0"/>
              <a:t>Hands on experience of </a:t>
            </a:r>
            <a:r>
              <a:rPr lang="en-GB" sz="2400" i="1" dirty="0" smtClean="0"/>
              <a:t>delivery skills</a:t>
            </a:r>
            <a:r>
              <a:rPr lang="en-GB" sz="2400" dirty="0" smtClean="0"/>
              <a:t> for good participation (including moderation/facilitation skills)</a:t>
            </a:r>
          </a:p>
          <a:p>
            <a:pPr marL="742950" lvl="0" indent="-742950">
              <a:buFont typeface="+mj-lt"/>
              <a:buAutoNum type="arabicPeriod"/>
            </a:pPr>
            <a:r>
              <a:rPr lang="en-GB" sz="2400" dirty="0" smtClean="0"/>
              <a:t>Identify and develop the skills required to </a:t>
            </a:r>
            <a:r>
              <a:rPr lang="en-GB" sz="2400" i="1" dirty="0" smtClean="0"/>
              <a:t>train others</a:t>
            </a:r>
            <a:endParaRPr lang="en-GB" sz="2400" dirty="0" smtClean="0"/>
          </a:p>
          <a:p>
            <a:pPr marL="742950" lvl="0" indent="-742950">
              <a:buFont typeface="+mj-lt"/>
              <a:buAutoNum type="arabicPeriod"/>
            </a:pPr>
            <a:r>
              <a:rPr lang="en-GB" sz="2400" dirty="0" smtClean="0"/>
              <a:t>Learn about participation </a:t>
            </a:r>
            <a:r>
              <a:rPr lang="en-GB" sz="2400" i="1" dirty="0" smtClean="0"/>
              <a:t>experiences</a:t>
            </a:r>
            <a:r>
              <a:rPr lang="en-GB" sz="2400" dirty="0" smtClean="0"/>
              <a:t> from UK and beyond</a:t>
            </a:r>
          </a:p>
          <a:p>
            <a:pPr marL="742950" lvl="0" indent="-742950">
              <a:buFont typeface="+mj-lt"/>
              <a:buAutoNum type="arabicPeriod"/>
            </a:pPr>
            <a:r>
              <a:rPr lang="en-GB" sz="2400" dirty="0" smtClean="0"/>
              <a:t>Develop skills in </a:t>
            </a:r>
            <a:r>
              <a:rPr lang="en-GB" sz="2400" i="1" dirty="0" smtClean="0"/>
              <a:t>evaluating</a:t>
            </a:r>
            <a:r>
              <a:rPr lang="en-GB" sz="2400" dirty="0" smtClean="0"/>
              <a:t> participation</a:t>
            </a:r>
          </a:p>
          <a:p>
            <a:pPr lvl="0">
              <a:buNone/>
            </a:pPr>
            <a:endParaRPr lang="en-GB" sz="4400" dirty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en-GB" dirty="0" smtClean="0"/>
              <a:t>Questions to ask...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marL="971550" lvl="1" indent="-514350">
              <a:buFont typeface="+mj-lt"/>
              <a:buAutoNum type="arabicPeriod"/>
            </a:pPr>
            <a:r>
              <a:rPr lang="en-GB" sz="3200" dirty="0" smtClean="0"/>
              <a:t>What level of participation is sought?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GB" sz="3200" dirty="0" smtClean="0"/>
              <a:t>What stage of the policy cycle does it contribute to?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GB" sz="3200" dirty="0" smtClean="0"/>
              <a:t>What are the outcomes or objectives? 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GB" sz="3200" dirty="0" smtClean="0"/>
              <a:t>Who are you seeking  to engage with?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GB" sz="3200" dirty="0" smtClean="0"/>
              <a:t>How will you identify/map/segment them?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GB" sz="3200" dirty="0" smtClean="0"/>
              <a:t>What participation methods are used?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GB" sz="3200" dirty="0" smtClean="0"/>
              <a:t>How was the participation followed up?</a:t>
            </a:r>
          </a:p>
          <a:p>
            <a:endParaRPr lang="en-GB" dirty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20</a:t>
            </a:fld>
            <a:endParaRPr lang="en-GB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 idx="4294967295"/>
          </p:nvPr>
        </p:nvSpPr>
        <p:spPr>
          <a:xfrm>
            <a:off x="428625" y="274638"/>
            <a:ext cx="8715375" cy="1143000"/>
          </a:xfrm>
        </p:spPr>
        <p:txBody>
          <a:bodyPr/>
          <a:lstStyle/>
          <a:p>
            <a:r>
              <a:rPr lang="en-GB" smtClean="0">
                <a:solidFill>
                  <a:srgbClr val="2A97A2"/>
                </a:solidFill>
              </a:rPr>
              <a:t>Methods are only part of the picture</a:t>
            </a:r>
            <a:endParaRPr lang="en-US" smtClean="0">
              <a:solidFill>
                <a:srgbClr val="2A97A2"/>
              </a:solidFill>
            </a:endParaRPr>
          </a:p>
        </p:txBody>
      </p:sp>
      <p:pic>
        <p:nvPicPr>
          <p:cNvPr id="20483" name="Diagram 2"/>
          <p:cNvPicPr>
            <a:picLocks noGrp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571625"/>
            <a:ext cx="9144000" cy="1290638"/>
          </a:xfrm>
          <a:noFill/>
        </p:spPr>
      </p:pic>
      <p:sp>
        <p:nvSpPr>
          <p:cNvPr id="6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2928938"/>
            <a:ext cx="8229600" cy="319722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sz="3600" smtClean="0"/>
              <a:t>Before deciding </a:t>
            </a:r>
            <a:r>
              <a:rPr lang="en-US" sz="3600" i="1" smtClean="0"/>
              <a:t>what method </a:t>
            </a:r>
            <a:r>
              <a:rPr lang="en-US" sz="3600" smtClean="0"/>
              <a:t>to use:</a:t>
            </a:r>
          </a:p>
          <a:p>
            <a:pPr>
              <a:buFont typeface="Arial" charset="0"/>
              <a:buNone/>
            </a:pPr>
            <a:endParaRPr lang="en-US" sz="800" smtClean="0"/>
          </a:p>
          <a:p>
            <a:pPr>
              <a:buFont typeface="Arial" charset="0"/>
              <a:buNone/>
            </a:pPr>
            <a:endParaRPr lang="en-US" sz="800" smtClean="0"/>
          </a:p>
          <a:p>
            <a:pPr lvl="1"/>
            <a:r>
              <a:rPr lang="en-US" i="1" smtClean="0"/>
              <a:t>Why</a:t>
            </a:r>
            <a:r>
              <a:rPr lang="en-US" smtClean="0"/>
              <a:t> are you consulting? (Purpose)</a:t>
            </a:r>
          </a:p>
          <a:p>
            <a:pPr lvl="1"/>
            <a:r>
              <a:rPr lang="en-US" i="1" smtClean="0"/>
              <a:t>Who</a:t>
            </a:r>
            <a:r>
              <a:rPr lang="en-US" smtClean="0"/>
              <a:t> are you consulting? (People)</a:t>
            </a:r>
          </a:p>
          <a:p>
            <a:pPr lvl="1"/>
            <a:r>
              <a:rPr lang="en-US" i="1" smtClean="0"/>
              <a:t>Where</a:t>
            </a:r>
            <a:r>
              <a:rPr lang="en-US" smtClean="0"/>
              <a:t> are you consulting? (Context)</a:t>
            </a:r>
          </a:p>
        </p:txBody>
      </p:sp>
      <p:pic>
        <p:nvPicPr>
          <p:cNvPr id="7" name="Picture 23" descr="C:\Users\ÇETİN\Desktop\PESP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C6B49-55E4-411E-8008-2F35F285333E}" type="slidenum">
              <a:rPr lang="en-GB" smtClean="0"/>
              <a:pPr/>
              <a:t>21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6600" smtClean="0"/>
              <a:t>Decision points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  <a:defRPr/>
            </a:pPr>
            <a:endParaRPr lang="en-GB" dirty="0" smtClean="0"/>
          </a:p>
          <a:p>
            <a:pPr marL="514350" indent="-514350">
              <a:buFont typeface="+mj-lt"/>
              <a:buAutoNum type="arabicPeriod"/>
              <a:defRPr/>
            </a:pPr>
            <a:r>
              <a:rPr lang="en-GB" b="1" dirty="0" smtClean="0"/>
              <a:t>Is</a:t>
            </a:r>
            <a:r>
              <a:rPr lang="en-GB" dirty="0" smtClean="0"/>
              <a:t> participation appropriate? 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GB" b="1" dirty="0" smtClean="0"/>
              <a:t>What</a:t>
            </a:r>
            <a:r>
              <a:rPr lang="en-GB" dirty="0" smtClean="0"/>
              <a:t> do you want to achieve?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GB" b="1" dirty="0" smtClean="0"/>
              <a:t>Who</a:t>
            </a:r>
            <a:r>
              <a:rPr lang="en-GB" dirty="0" smtClean="0"/>
              <a:t> are you engaging with? 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GB" b="1" dirty="0" smtClean="0"/>
              <a:t>How</a:t>
            </a:r>
            <a:r>
              <a:rPr lang="en-GB" dirty="0" smtClean="0"/>
              <a:t> should you engage with participants?</a:t>
            </a:r>
          </a:p>
          <a:p>
            <a:pPr>
              <a:buFont typeface="Arial" pitchFamily="34" charset="0"/>
              <a:buChar char="•"/>
              <a:defRPr/>
            </a:pPr>
            <a:endParaRPr lang="en-GB" dirty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22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5400" dirty="0" smtClean="0"/>
              <a:t>Is participation appropriate? </a:t>
            </a:r>
          </a:p>
        </p:txBody>
      </p:sp>
      <p:pic>
        <p:nvPicPr>
          <p:cNvPr id="4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23</a:t>
            </a:fld>
            <a:endParaRPr lang="en-GB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 smtClean="0"/>
              <a:t>Participation is inadvisable when...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mtClean="0"/>
          </a:p>
          <a:p>
            <a:r>
              <a:rPr lang="en-GB" smtClean="0"/>
              <a:t>Nothing can change as a result</a:t>
            </a:r>
          </a:p>
          <a:p>
            <a:r>
              <a:rPr lang="en-GB" smtClean="0"/>
              <a:t>There is no demand for participation</a:t>
            </a:r>
          </a:p>
          <a:p>
            <a:r>
              <a:rPr lang="en-GB" smtClean="0"/>
              <a:t>Resources are insufficient</a:t>
            </a:r>
          </a:p>
          <a:p>
            <a:r>
              <a:rPr lang="en-GB" smtClean="0"/>
              <a:t>When key decisions have already been made</a:t>
            </a:r>
          </a:p>
          <a:p>
            <a:endParaRPr lang="en-GB" smtClean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24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800" dirty="0" smtClean="0">
                <a:solidFill>
                  <a:schemeClr val="tx1"/>
                </a:solidFill>
              </a:rPr>
              <a:t>What do you want to achieve? </a:t>
            </a:r>
          </a:p>
        </p:txBody>
      </p:sp>
      <p:pic>
        <p:nvPicPr>
          <p:cNvPr id="4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25</a:t>
            </a:fld>
            <a:endParaRPr lang="en-GB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428625" y="357188"/>
            <a:ext cx="600075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GB" sz="5000" dirty="0" smtClean="0">
                <a:solidFill>
                  <a:schemeClr val="accent5">
                    <a:lumMod val="75000"/>
                  </a:schemeClr>
                </a:solidFill>
                <a:latin typeface="+mn-lt"/>
                <a:cs typeface="Arial" pitchFamily="34" charset="0"/>
              </a:rPr>
              <a:t>Establishing purpose</a:t>
            </a:r>
          </a:p>
        </p:txBody>
      </p:sp>
      <p:sp>
        <p:nvSpPr>
          <p:cNvPr id="10243" name="Content Placeholder 3"/>
          <p:cNvSpPr>
            <a:spLocks noGrp="1"/>
          </p:cNvSpPr>
          <p:nvPr>
            <p:ph idx="1"/>
          </p:nvPr>
        </p:nvSpPr>
        <p:spPr>
          <a:xfrm>
            <a:off x="285750" y="1643063"/>
            <a:ext cx="8229600" cy="3911600"/>
          </a:xfrm>
        </p:spPr>
        <p:txBody>
          <a:bodyPr/>
          <a:lstStyle/>
          <a:p>
            <a:pPr marL="514350" indent="-514350"/>
            <a:endParaRPr lang="en-GB" sz="2800" dirty="0" smtClean="0">
              <a:cs typeface="Arial" charset="0"/>
            </a:endParaRPr>
          </a:p>
          <a:p>
            <a:pPr marL="514350" indent="-514350">
              <a:buFont typeface="Arial" charset="0"/>
              <a:buNone/>
            </a:pPr>
            <a:r>
              <a:rPr lang="en-GB" dirty="0" smtClean="0">
                <a:cs typeface="Arial" charset="0"/>
              </a:rPr>
              <a:t>Most important step for success</a:t>
            </a:r>
          </a:p>
          <a:p>
            <a:pPr marL="514350" indent="-514350">
              <a:buFont typeface="Arial" charset="0"/>
              <a:buNone/>
            </a:pPr>
            <a:endParaRPr lang="en-GB" dirty="0" smtClean="0">
              <a:cs typeface="Arial" charset="0"/>
            </a:endParaRPr>
          </a:p>
          <a:p>
            <a:pPr marL="514350" indent="-514350">
              <a:buFont typeface="Arial" charset="0"/>
              <a:buNone/>
            </a:pPr>
            <a:r>
              <a:rPr lang="en-GB" dirty="0" smtClean="0">
                <a:cs typeface="Arial" charset="0"/>
              </a:rPr>
              <a:t>Important to know:</a:t>
            </a:r>
          </a:p>
          <a:p>
            <a:pPr marL="514350" indent="-514350">
              <a:buFont typeface="Calibri" pitchFamily="34" charset="0"/>
              <a:buAutoNum type="arabicPeriod"/>
            </a:pPr>
            <a:r>
              <a:rPr lang="en-GB" dirty="0" smtClean="0">
                <a:cs typeface="Arial" charset="0"/>
              </a:rPr>
              <a:t>Depth of participation</a:t>
            </a:r>
          </a:p>
          <a:p>
            <a:pPr marL="914400" lvl="1" indent="-514350">
              <a:buFont typeface="Arial" charset="0"/>
              <a:buChar char="•"/>
            </a:pPr>
            <a:r>
              <a:rPr lang="en-GB" dirty="0" err="1" smtClean="0">
                <a:cs typeface="Arial" charset="0"/>
              </a:rPr>
              <a:t>Arnstein’s</a:t>
            </a:r>
            <a:r>
              <a:rPr lang="en-GB" dirty="0" smtClean="0">
                <a:cs typeface="Arial" charset="0"/>
              </a:rPr>
              <a:t> Ladder</a:t>
            </a:r>
          </a:p>
          <a:p>
            <a:pPr marL="514350" indent="-514350">
              <a:buFont typeface="Calibri" pitchFamily="34" charset="0"/>
              <a:buAutoNum type="arabicPeriod"/>
            </a:pPr>
            <a:r>
              <a:rPr lang="en-GB" dirty="0" smtClean="0">
                <a:cs typeface="Arial" charset="0"/>
              </a:rPr>
              <a:t>Timing of participation</a:t>
            </a:r>
          </a:p>
          <a:p>
            <a:pPr marL="914400" lvl="1" indent="-514350">
              <a:buFont typeface="Arial" charset="0"/>
              <a:buChar char="•"/>
            </a:pPr>
            <a:r>
              <a:rPr lang="en-GB" dirty="0" smtClean="0">
                <a:cs typeface="Arial" charset="0"/>
              </a:rPr>
              <a:t>Policy cycle</a:t>
            </a:r>
          </a:p>
          <a:p>
            <a:pPr marL="514350" indent="-514350">
              <a:buFont typeface="Arial" charset="0"/>
              <a:buNone/>
            </a:pPr>
            <a:endParaRPr lang="en-GB" sz="2800" dirty="0" smtClean="0">
              <a:cs typeface="Arial" charset="0"/>
            </a:endParaRPr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26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A more useful version 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2949575" y="4872038"/>
            <a:ext cx="1258888" cy="1228725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Rectangle 20"/>
          <p:cNvSpPr/>
          <p:nvPr/>
        </p:nvSpPr>
        <p:spPr bwMode="auto">
          <a:xfrm>
            <a:off x="1984375" y="3184525"/>
            <a:ext cx="1258888" cy="1228725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571625" y="1785938"/>
            <a:ext cx="5143500" cy="809625"/>
            <a:chOff x="277674" y="1777031"/>
            <a:chExt cx="2212888" cy="688840"/>
          </a:xfrm>
        </p:grpSpPr>
        <p:sp>
          <p:nvSpPr>
            <p:cNvPr id="31" name="Rounded Rectangle 30"/>
            <p:cNvSpPr/>
            <p:nvPr/>
          </p:nvSpPr>
          <p:spPr>
            <a:xfrm>
              <a:off x="277674" y="1779732"/>
              <a:ext cx="2212888" cy="68613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Rounded Rectangle 4"/>
            <p:cNvSpPr/>
            <p:nvPr/>
          </p:nvSpPr>
          <p:spPr>
            <a:xfrm>
              <a:off x="277674" y="1777031"/>
              <a:ext cx="2172592" cy="64561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7940" tIns="20955" rIns="27940" bIns="20955" spcCol="1270" anchor="ctr"/>
            <a:lstStyle/>
            <a:p>
              <a:pPr algn="ctr" defTabSz="4889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GB" sz="4000" b="1" dirty="0"/>
                <a:t>Empower/Delegate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571625" y="2581275"/>
            <a:ext cx="5143500" cy="804863"/>
            <a:chOff x="277674" y="2571401"/>
            <a:chExt cx="2212888" cy="685943"/>
          </a:xfrm>
        </p:grpSpPr>
        <p:sp>
          <p:nvSpPr>
            <p:cNvPr id="34" name="Rounded Rectangle 33"/>
            <p:cNvSpPr/>
            <p:nvPr/>
          </p:nvSpPr>
          <p:spPr>
            <a:xfrm>
              <a:off x="277674" y="2571401"/>
              <a:ext cx="2212888" cy="685943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-297651"/>
                <a:satOff val="1793"/>
                <a:lumOff val="144"/>
                <a:alphaOff val="0"/>
              </a:schemeClr>
            </a:fillRef>
            <a:effectRef idx="0">
              <a:schemeClr val="accent4">
                <a:hueOff val="-297651"/>
                <a:satOff val="1793"/>
                <a:lumOff val="14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Rounded Rectangle 6"/>
            <p:cNvSpPr/>
            <p:nvPr/>
          </p:nvSpPr>
          <p:spPr>
            <a:xfrm>
              <a:off x="297481" y="2591696"/>
              <a:ext cx="2173275" cy="6453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7940" tIns="20955" rIns="27940" bIns="20955" spcCol="1270" anchor="ctr"/>
            <a:lstStyle/>
            <a:p>
              <a:pPr algn="ctr" defTabSz="4889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GB" sz="4000" b="1" dirty="0"/>
                <a:t>Involve/Partner </a:t>
              </a: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1571625" y="3371850"/>
            <a:ext cx="5143500" cy="806450"/>
            <a:chOff x="277674" y="3362874"/>
            <a:chExt cx="2212888" cy="685943"/>
          </a:xfrm>
        </p:grpSpPr>
        <p:sp>
          <p:nvSpPr>
            <p:cNvPr id="38" name="Rounded Rectangle 37"/>
            <p:cNvSpPr/>
            <p:nvPr/>
          </p:nvSpPr>
          <p:spPr>
            <a:xfrm>
              <a:off x="277674" y="3362874"/>
              <a:ext cx="2212888" cy="685943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-595303"/>
                <a:satOff val="3587"/>
                <a:lumOff val="287"/>
                <a:alphaOff val="0"/>
              </a:schemeClr>
            </a:fillRef>
            <a:effectRef idx="0">
              <a:schemeClr val="accent4">
                <a:hueOff val="-595303"/>
                <a:satOff val="3587"/>
                <a:lumOff val="28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Rounded Rectangle 8"/>
            <p:cNvSpPr/>
            <p:nvPr/>
          </p:nvSpPr>
          <p:spPr>
            <a:xfrm>
              <a:off x="297481" y="3383129"/>
              <a:ext cx="2173275" cy="6454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7940" tIns="20955" rIns="27940" bIns="20955" spcCol="1270" anchor="ctr"/>
            <a:lstStyle/>
            <a:p>
              <a:pPr algn="ctr" defTabSz="4889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GB" sz="4000" b="1" dirty="0"/>
                <a:t>Listen/Consult</a:t>
              </a:r>
              <a:endParaRPr lang="en-GB" sz="2000" b="1" dirty="0"/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1571625" y="4164013"/>
            <a:ext cx="5143500" cy="804862"/>
            <a:chOff x="277674" y="4154347"/>
            <a:chExt cx="2212888" cy="685943"/>
          </a:xfrm>
        </p:grpSpPr>
        <p:sp>
          <p:nvSpPr>
            <p:cNvPr id="41" name="Rounded Rectangle 40"/>
            <p:cNvSpPr/>
            <p:nvPr/>
          </p:nvSpPr>
          <p:spPr>
            <a:xfrm>
              <a:off x="277674" y="4154347"/>
              <a:ext cx="2212888" cy="685943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-892954"/>
                <a:satOff val="5380"/>
                <a:lumOff val="431"/>
                <a:alphaOff val="0"/>
              </a:schemeClr>
            </a:fillRef>
            <a:effectRef idx="0">
              <a:schemeClr val="accent4">
                <a:hueOff val="-892954"/>
                <a:satOff val="5380"/>
                <a:lumOff val="431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Rounded Rectangle 10"/>
            <p:cNvSpPr/>
            <p:nvPr/>
          </p:nvSpPr>
          <p:spPr>
            <a:xfrm>
              <a:off x="297481" y="4174641"/>
              <a:ext cx="2173275" cy="64535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7940" tIns="20955" rIns="27940" bIns="20955" spcCol="1270" anchor="ctr"/>
            <a:lstStyle/>
            <a:p>
              <a:pPr algn="ctr" defTabSz="4889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GB" sz="4000" b="1" dirty="0"/>
                <a:t>Inform</a:t>
              </a:r>
            </a:p>
          </p:txBody>
        </p:sp>
      </p:grpSp>
      <p:sp>
        <p:nvSpPr>
          <p:cNvPr id="46" name="Rectangle 45"/>
          <p:cNvSpPr/>
          <p:nvPr/>
        </p:nvSpPr>
        <p:spPr>
          <a:xfrm>
            <a:off x="357188" y="5643563"/>
            <a:ext cx="517525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2000" dirty="0">
                <a:latin typeface="+mn-lt"/>
              </a:rPr>
              <a:t>(Engage Wales Model and Engagement Triangle </a:t>
            </a:r>
          </a:p>
          <a:p>
            <a:pPr>
              <a:defRPr/>
            </a:pPr>
            <a:r>
              <a:rPr lang="en-GB" sz="2000" dirty="0">
                <a:latin typeface="+mn-lt"/>
              </a:rPr>
              <a:t>-John May, 2005)</a:t>
            </a:r>
          </a:p>
        </p:txBody>
      </p:sp>
      <p:sp>
        <p:nvSpPr>
          <p:cNvPr id="47" name="TextBox 46"/>
          <p:cNvSpPr txBox="1"/>
          <p:nvPr/>
        </p:nvSpPr>
        <p:spPr bwMode="auto">
          <a:xfrm>
            <a:off x="5857875" y="5715000"/>
            <a:ext cx="32861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2000" dirty="0">
                <a:latin typeface="+mn-lt"/>
              </a:rPr>
              <a:t>Number of people involved</a:t>
            </a:r>
          </a:p>
        </p:txBody>
      </p:sp>
      <p:sp>
        <p:nvSpPr>
          <p:cNvPr id="48" name="Isosceles Triangle 47"/>
          <p:cNvSpPr/>
          <p:nvPr/>
        </p:nvSpPr>
        <p:spPr>
          <a:xfrm>
            <a:off x="1643063" y="1357313"/>
            <a:ext cx="5000625" cy="3714750"/>
          </a:xfrm>
          <a:prstGeom prst="triangle">
            <a:avLst/>
          </a:prstGeom>
          <a:solidFill>
            <a:schemeClr val="accent1">
              <a:alpha val="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pic>
        <p:nvPicPr>
          <p:cNvPr id="22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27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uild="allAtOnce"/>
      <p:bldP spid="47" grpId="0" build="allAtOnce"/>
      <p:bldP spid="4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Oval 6"/>
          <p:cNvSpPr>
            <a:spLocks noChangeAspect="1" noChangeArrowheads="1"/>
          </p:cNvSpPr>
          <p:nvPr/>
        </p:nvSpPr>
        <p:spPr bwMode="auto">
          <a:xfrm>
            <a:off x="4414838" y="2760663"/>
            <a:ext cx="1376362" cy="1190625"/>
          </a:xfrm>
          <a:prstGeom prst="ellipse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 wrap="none" lIns="36000" tIns="36000" rIns="36000" bIns="36000" anchor="ctr"/>
          <a:lstStyle/>
          <a:p>
            <a:endParaRPr lang="en-GB"/>
          </a:p>
        </p:txBody>
      </p:sp>
      <p:sp>
        <p:nvSpPr>
          <p:cNvPr id="36" name="Title 1"/>
          <p:cNvSpPr txBox="1">
            <a:spLocks/>
          </p:cNvSpPr>
          <p:nvPr/>
        </p:nvSpPr>
        <p:spPr bwMode="auto">
          <a:xfrm>
            <a:off x="611188" y="1889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n-GB" sz="44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Policy Cycle</a:t>
            </a:r>
          </a:p>
        </p:txBody>
      </p:sp>
      <p:sp>
        <p:nvSpPr>
          <p:cNvPr id="82980" name="AutoShape 36"/>
          <p:cNvSpPr>
            <a:spLocks noChangeArrowheads="1"/>
          </p:cNvSpPr>
          <p:nvPr/>
        </p:nvSpPr>
        <p:spPr bwMode="auto">
          <a:xfrm rot="-5104456">
            <a:off x="2881313" y="1878013"/>
            <a:ext cx="3384550" cy="346075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cubicBezTo>
                  <a:pt x="5400" y="13782"/>
                  <a:pt x="7817" y="16200"/>
                  <a:pt x="10800" y="16200"/>
                </a:cubicBezTo>
                <a:cubicBezTo>
                  <a:pt x="12329" y="16200"/>
                  <a:pt x="13787" y="15551"/>
                  <a:pt x="14811" y="14415"/>
                </a:cubicBezTo>
                <a:lnTo>
                  <a:pt x="18822" y="18030"/>
                </a:lnTo>
                <a:cubicBezTo>
                  <a:pt x="16774" y="20302"/>
                  <a:pt x="13858" y="21599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82986" name="Text Box 42"/>
          <p:cNvSpPr txBox="1">
            <a:spLocks noChangeArrowheads="1"/>
          </p:cNvSpPr>
          <p:nvPr/>
        </p:nvSpPr>
        <p:spPr bwMode="auto">
          <a:xfrm>
            <a:off x="6192838" y="2814638"/>
            <a:ext cx="22320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>
                <a:ea typeface="ＭＳ Ｐゴシック" pitchFamily="34" charset="-128"/>
              </a:rPr>
              <a:t>Agenda Setting</a:t>
            </a:r>
          </a:p>
        </p:txBody>
      </p:sp>
      <p:sp>
        <p:nvSpPr>
          <p:cNvPr id="82988" name="Text Box 44"/>
          <p:cNvSpPr txBox="1">
            <a:spLocks noChangeArrowheads="1"/>
          </p:cNvSpPr>
          <p:nvPr/>
        </p:nvSpPr>
        <p:spPr bwMode="auto">
          <a:xfrm>
            <a:off x="3241675" y="5262563"/>
            <a:ext cx="2592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400">
                <a:ea typeface="ＭＳ Ｐゴシック" pitchFamily="34" charset="-128"/>
              </a:rPr>
              <a:t>Policy Creation</a:t>
            </a:r>
          </a:p>
        </p:txBody>
      </p:sp>
      <p:sp>
        <p:nvSpPr>
          <p:cNvPr id="82989" name="Text Box 45"/>
          <p:cNvSpPr txBox="1">
            <a:spLocks noChangeArrowheads="1"/>
          </p:cNvSpPr>
          <p:nvPr/>
        </p:nvSpPr>
        <p:spPr bwMode="auto">
          <a:xfrm>
            <a:off x="360363" y="3462338"/>
            <a:ext cx="2520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2400">
                <a:ea typeface="ＭＳ Ｐゴシック" pitchFamily="34" charset="-128"/>
              </a:rPr>
              <a:t>Implementation </a:t>
            </a:r>
          </a:p>
        </p:txBody>
      </p:sp>
      <p:sp>
        <p:nvSpPr>
          <p:cNvPr id="24615" name="Text Box 46"/>
          <p:cNvSpPr txBox="1">
            <a:spLocks noChangeArrowheads="1"/>
          </p:cNvSpPr>
          <p:nvPr/>
        </p:nvSpPr>
        <p:spPr bwMode="auto">
          <a:xfrm>
            <a:off x="2555875" y="1557338"/>
            <a:ext cx="2374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>
                <a:ea typeface="ＭＳ Ｐゴシック" pitchFamily="34" charset="-128"/>
              </a:rPr>
              <a:t>Monitoring </a:t>
            </a:r>
          </a:p>
        </p:txBody>
      </p:sp>
      <p:sp>
        <p:nvSpPr>
          <p:cNvPr id="24617" name="Text Box 48"/>
          <p:cNvSpPr txBox="1">
            <a:spLocks noChangeArrowheads="1"/>
          </p:cNvSpPr>
          <p:nvPr/>
        </p:nvSpPr>
        <p:spPr bwMode="auto">
          <a:xfrm>
            <a:off x="395288" y="1125538"/>
            <a:ext cx="1800225" cy="368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ea typeface="ＭＳ Ｐゴシック" pitchFamily="34" charset="-128"/>
              </a:rPr>
              <a:t>Service delivery</a:t>
            </a:r>
          </a:p>
        </p:txBody>
      </p:sp>
      <p:sp>
        <p:nvSpPr>
          <p:cNvPr id="82987" name="Text Box 43"/>
          <p:cNvSpPr txBox="1">
            <a:spLocks noChangeArrowheads="1"/>
          </p:cNvSpPr>
          <p:nvPr/>
        </p:nvSpPr>
        <p:spPr bwMode="auto">
          <a:xfrm>
            <a:off x="6049963" y="4254500"/>
            <a:ext cx="2879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>
                <a:ea typeface="ＭＳ Ｐゴシック" pitchFamily="34" charset="-128"/>
              </a:rPr>
              <a:t>Analysis </a:t>
            </a:r>
          </a:p>
        </p:txBody>
      </p:sp>
      <p:grpSp>
        <p:nvGrpSpPr>
          <p:cNvPr id="2" name="Group 70"/>
          <p:cNvGrpSpPr>
            <a:grpSpLocks/>
          </p:cNvGrpSpPr>
          <p:nvPr/>
        </p:nvGrpSpPr>
        <p:grpSpPr bwMode="auto">
          <a:xfrm>
            <a:off x="5867400" y="4724400"/>
            <a:ext cx="3168650" cy="1322388"/>
            <a:chOff x="3651" y="2976"/>
            <a:chExt cx="1996" cy="833"/>
          </a:xfrm>
        </p:grpSpPr>
        <p:sp>
          <p:nvSpPr>
            <p:cNvPr id="25626" name="Text Box 58"/>
            <p:cNvSpPr txBox="1">
              <a:spLocks noChangeArrowheads="1"/>
            </p:cNvSpPr>
            <p:nvPr/>
          </p:nvSpPr>
          <p:spPr bwMode="auto">
            <a:xfrm>
              <a:off x="4286" y="2976"/>
              <a:ext cx="1361" cy="83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600" b="1">
                  <a:ea typeface="ＭＳ Ｐゴシック" pitchFamily="34" charset="-128"/>
                </a:rPr>
                <a:t>Shaping Policies</a:t>
              </a:r>
            </a:p>
            <a:p>
              <a:pPr>
                <a:lnSpc>
                  <a:spcPct val="80000"/>
                </a:lnSpc>
              </a:pPr>
              <a:r>
                <a:rPr lang="en-GB" sz="1600">
                  <a:ea typeface="ＭＳ Ｐゴシック" pitchFamily="34" charset="-128"/>
                </a:rPr>
                <a:t>Deliberative forums</a:t>
              </a:r>
            </a:p>
            <a:p>
              <a:pPr>
                <a:lnSpc>
                  <a:spcPct val="80000"/>
                </a:lnSpc>
              </a:pPr>
              <a:r>
                <a:rPr lang="en-GB" sz="1600">
                  <a:ea typeface="ＭＳ Ｐゴシック" pitchFamily="34" charset="-128"/>
                </a:rPr>
                <a:t>Citizen panels</a:t>
              </a:r>
            </a:p>
            <a:p>
              <a:pPr>
                <a:lnSpc>
                  <a:spcPct val="80000"/>
                </a:lnSpc>
              </a:pPr>
              <a:r>
                <a:rPr lang="en-GB" sz="1600">
                  <a:ea typeface="ＭＳ Ｐゴシック" pitchFamily="34" charset="-128"/>
                </a:rPr>
                <a:t>Focus groups</a:t>
              </a:r>
            </a:p>
            <a:p>
              <a:pPr>
                <a:lnSpc>
                  <a:spcPct val="80000"/>
                </a:lnSpc>
              </a:pPr>
              <a:r>
                <a:rPr lang="en-GB" sz="1600">
                  <a:ea typeface="ＭＳ Ｐゴシック" pitchFamily="34" charset="-128"/>
                </a:rPr>
                <a:t>Dialogues</a:t>
              </a:r>
            </a:p>
            <a:p>
              <a:pPr>
                <a:lnSpc>
                  <a:spcPct val="80000"/>
                </a:lnSpc>
              </a:pPr>
              <a:r>
                <a:rPr lang="en-GB" sz="1600">
                  <a:ea typeface="ＭＳ Ｐゴシック" pitchFamily="34" charset="-128"/>
                </a:rPr>
                <a:t>Polling</a:t>
              </a:r>
            </a:p>
          </p:txBody>
        </p:sp>
        <p:sp>
          <p:nvSpPr>
            <p:cNvPr id="25627" name="Line 61"/>
            <p:cNvSpPr>
              <a:spLocks noChangeShapeType="1"/>
            </p:cNvSpPr>
            <p:nvPr/>
          </p:nvSpPr>
          <p:spPr bwMode="auto">
            <a:xfrm flipH="1">
              <a:off x="3651" y="2976"/>
              <a:ext cx="6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3" name="Group 66"/>
          <p:cNvGrpSpPr>
            <a:grpSpLocks/>
          </p:cNvGrpSpPr>
          <p:nvPr/>
        </p:nvGrpSpPr>
        <p:grpSpPr bwMode="auto">
          <a:xfrm>
            <a:off x="1403350" y="5013325"/>
            <a:ext cx="2663825" cy="1652588"/>
            <a:chOff x="884" y="3158"/>
            <a:chExt cx="1678" cy="1041"/>
          </a:xfrm>
        </p:grpSpPr>
        <p:sp>
          <p:nvSpPr>
            <p:cNvPr id="25624" name="Text Box 57"/>
            <p:cNvSpPr txBox="1">
              <a:spLocks noChangeArrowheads="1"/>
            </p:cNvSpPr>
            <p:nvPr/>
          </p:nvSpPr>
          <p:spPr bwMode="auto">
            <a:xfrm>
              <a:off x="884" y="3612"/>
              <a:ext cx="1678" cy="5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600" b="1">
                  <a:ea typeface="ＭＳ Ｐゴシック" pitchFamily="34" charset="-128"/>
                </a:rPr>
                <a:t>Consultation</a:t>
              </a:r>
            </a:p>
            <a:p>
              <a:pPr>
                <a:lnSpc>
                  <a:spcPct val="80000"/>
                </a:lnSpc>
              </a:pPr>
              <a:r>
                <a:rPr lang="en-GB" sz="1600">
                  <a:ea typeface="ＭＳ Ｐゴシック" pitchFamily="34" charset="-128"/>
                </a:rPr>
                <a:t>Written</a:t>
              </a:r>
            </a:p>
            <a:p>
              <a:pPr>
                <a:lnSpc>
                  <a:spcPct val="80000"/>
                </a:lnSpc>
              </a:pPr>
              <a:r>
                <a:rPr lang="en-GB" sz="1600">
                  <a:ea typeface="ＭＳ Ｐゴシック" pitchFamily="34" charset="-128"/>
                </a:rPr>
                <a:t>Face-to-face</a:t>
              </a:r>
            </a:p>
            <a:p>
              <a:pPr>
                <a:lnSpc>
                  <a:spcPct val="80000"/>
                </a:lnSpc>
              </a:pPr>
              <a:r>
                <a:rPr lang="en-GB" sz="1600">
                  <a:ea typeface="ＭＳ Ｐゴシック" pitchFamily="34" charset="-128"/>
                </a:rPr>
                <a:t>Media generates debate</a:t>
              </a:r>
            </a:p>
          </p:txBody>
        </p:sp>
        <p:sp>
          <p:nvSpPr>
            <p:cNvPr id="25625" name="Line 62"/>
            <p:cNvSpPr>
              <a:spLocks noChangeShapeType="1"/>
            </p:cNvSpPr>
            <p:nvPr/>
          </p:nvSpPr>
          <p:spPr bwMode="auto">
            <a:xfrm flipV="1">
              <a:off x="1791" y="3158"/>
              <a:ext cx="454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67"/>
          <p:cNvGrpSpPr>
            <a:grpSpLocks/>
          </p:cNvGrpSpPr>
          <p:nvPr/>
        </p:nvGrpSpPr>
        <p:grpSpPr bwMode="auto">
          <a:xfrm>
            <a:off x="214313" y="4071938"/>
            <a:ext cx="3071812" cy="1517650"/>
            <a:chOff x="204" y="2568"/>
            <a:chExt cx="1935" cy="956"/>
          </a:xfrm>
        </p:grpSpPr>
        <p:sp>
          <p:nvSpPr>
            <p:cNvPr id="25622" name="Text Box 56"/>
            <p:cNvSpPr txBox="1">
              <a:spLocks noChangeArrowheads="1"/>
            </p:cNvSpPr>
            <p:nvPr/>
          </p:nvSpPr>
          <p:spPr bwMode="auto">
            <a:xfrm>
              <a:off x="204" y="2568"/>
              <a:ext cx="1361" cy="95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600" b="1">
                  <a:ea typeface="ＭＳ Ｐゴシック" pitchFamily="34" charset="-128"/>
                </a:rPr>
                <a:t>Follow Process</a:t>
              </a:r>
            </a:p>
            <a:p>
              <a:pPr>
                <a:lnSpc>
                  <a:spcPct val="80000"/>
                </a:lnSpc>
              </a:pPr>
              <a:r>
                <a:rPr lang="en-GB" sz="1600">
                  <a:ea typeface="ＭＳ Ｐゴシック" pitchFamily="34" charset="-128"/>
                </a:rPr>
                <a:t>Attend meetings</a:t>
              </a:r>
            </a:p>
            <a:p>
              <a:pPr>
                <a:lnSpc>
                  <a:spcPct val="80000"/>
                </a:lnSpc>
              </a:pPr>
              <a:r>
                <a:rPr lang="en-GB" sz="1600">
                  <a:ea typeface="ＭＳ Ｐゴシック" pitchFamily="34" charset="-128"/>
                </a:rPr>
                <a:t>Webcasting</a:t>
              </a:r>
            </a:p>
            <a:p>
              <a:pPr>
                <a:lnSpc>
                  <a:spcPct val="80000"/>
                </a:lnSpc>
              </a:pPr>
              <a:r>
                <a:rPr lang="en-GB" sz="1600">
                  <a:ea typeface="ＭＳ Ｐゴシック" pitchFamily="34" charset="-128"/>
                </a:rPr>
                <a:t>Newsletter</a:t>
              </a:r>
            </a:p>
            <a:p>
              <a:pPr>
                <a:lnSpc>
                  <a:spcPct val="80000"/>
                </a:lnSpc>
              </a:pPr>
              <a:r>
                <a:rPr lang="en-GB" sz="1600">
                  <a:ea typeface="ＭＳ Ｐゴシック" pitchFamily="34" charset="-128"/>
                </a:rPr>
                <a:t>Email</a:t>
              </a:r>
            </a:p>
            <a:p>
              <a:pPr>
                <a:lnSpc>
                  <a:spcPct val="80000"/>
                </a:lnSpc>
              </a:pPr>
              <a:r>
                <a:rPr lang="en-GB" sz="1600">
                  <a:ea typeface="ＭＳ Ｐゴシック" pitchFamily="34" charset="-128"/>
                </a:rPr>
                <a:t>Reports</a:t>
              </a:r>
            </a:p>
            <a:p>
              <a:pPr>
                <a:lnSpc>
                  <a:spcPct val="80000"/>
                </a:lnSpc>
              </a:pPr>
              <a:r>
                <a:rPr lang="en-GB" sz="1600">
                  <a:ea typeface="ＭＳ Ｐゴシック" pitchFamily="34" charset="-128"/>
                </a:rPr>
                <a:t>Media</a:t>
              </a:r>
            </a:p>
          </p:txBody>
        </p:sp>
        <p:sp>
          <p:nvSpPr>
            <p:cNvPr id="25623" name="Line 63"/>
            <p:cNvSpPr>
              <a:spLocks noChangeShapeType="1"/>
            </p:cNvSpPr>
            <p:nvPr/>
          </p:nvSpPr>
          <p:spPr bwMode="auto">
            <a:xfrm flipV="1">
              <a:off x="1554" y="2973"/>
              <a:ext cx="585" cy="5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4629" name="Text Box 55"/>
          <p:cNvSpPr txBox="1">
            <a:spLocks noChangeArrowheads="1"/>
          </p:cNvSpPr>
          <p:nvPr/>
        </p:nvSpPr>
        <p:spPr bwMode="auto">
          <a:xfrm>
            <a:off x="107950" y="1412875"/>
            <a:ext cx="2376488" cy="9318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>
                <a:ea typeface="ＭＳ Ｐゴシック" pitchFamily="34" charset="-128"/>
              </a:rPr>
              <a:t>Feedback/ Evaluation</a:t>
            </a:r>
          </a:p>
          <a:p>
            <a:pPr>
              <a:lnSpc>
                <a:spcPct val="80000"/>
              </a:lnSpc>
            </a:pPr>
            <a:r>
              <a:rPr lang="en-GB" sz="1600">
                <a:ea typeface="ＭＳ Ｐゴシック" pitchFamily="34" charset="-128"/>
              </a:rPr>
              <a:t>User/ Citizen Panels</a:t>
            </a:r>
          </a:p>
          <a:p>
            <a:pPr>
              <a:lnSpc>
                <a:spcPct val="80000"/>
              </a:lnSpc>
            </a:pPr>
            <a:r>
              <a:rPr lang="en-GB" sz="1600">
                <a:ea typeface="ＭＳ Ｐゴシック" pitchFamily="34" charset="-128"/>
              </a:rPr>
              <a:t>Polling</a:t>
            </a:r>
          </a:p>
          <a:p>
            <a:pPr>
              <a:lnSpc>
                <a:spcPct val="80000"/>
              </a:lnSpc>
            </a:pPr>
            <a:r>
              <a:rPr lang="en-GB" sz="1600">
                <a:ea typeface="ＭＳ Ｐゴシック" pitchFamily="34" charset="-128"/>
              </a:rPr>
              <a:t>Surveys</a:t>
            </a:r>
          </a:p>
        </p:txBody>
      </p:sp>
      <p:sp>
        <p:nvSpPr>
          <p:cNvPr id="24630" name="Line 64"/>
          <p:cNvSpPr>
            <a:spLocks noChangeShapeType="1"/>
          </p:cNvSpPr>
          <p:nvPr/>
        </p:nvSpPr>
        <p:spPr bwMode="auto">
          <a:xfrm>
            <a:off x="2484438" y="1412875"/>
            <a:ext cx="1150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grpSp>
        <p:nvGrpSpPr>
          <p:cNvPr id="5" name="Group 76"/>
          <p:cNvGrpSpPr>
            <a:grpSpLocks/>
          </p:cNvGrpSpPr>
          <p:nvPr/>
        </p:nvGrpSpPr>
        <p:grpSpPr bwMode="auto">
          <a:xfrm>
            <a:off x="6300788" y="1341438"/>
            <a:ext cx="2376487" cy="2303462"/>
            <a:chOff x="4014" y="890"/>
            <a:chExt cx="1497" cy="1451"/>
          </a:xfrm>
        </p:grpSpPr>
        <p:sp>
          <p:nvSpPr>
            <p:cNvPr id="25619" name="Line 72"/>
            <p:cNvSpPr>
              <a:spLocks noChangeShapeType="1"/>
            </p:cNvSpPr>
            <p:nvPr/>
          </p:nvSpPr>
          <p:spPr bwMode="auto">
            <a:xfrm>
              <a:off x="5329" y="1706"/>
              <a:ext cx="0" cy="6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5620" name="Text Box 73"/>
            <p:cNvSpPr txBox="1">
              <a:spLocks noChangeArrowheads="1"/>
            </p:cNvSpPr>
            <p:nvPr/>
          </p:nvSpPr>
          <p:spPr bwMode="auto">
            <a:xfrm>
              <a:off x="4150" y="890"/>
              <a:ext cx="1361" cy="83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600" b="1">
                  <a:ea typeface="ＭＳ Ｐゴシック" pitchFamily="34" charset="-128"/>
                </a:rPr>
                <a:t>Agenda Setting</a:t>
              </a:r>
            </a:p>
            <a:p>
              <a:pPr>
                <a:lnSpc>
                  <a:spcPct val="80000"/>
                </a:lnSpc>
              </a:pPr>
              <a:r>
                <a:rPr lang="en-GB" sz="1600">
                  <a:ea typeface="ＭＳ Ｐゴシック" pitchFamily="34" charset="-128"/>
                </a:rPr>
                <a:t>Visioning</a:t>
              </a:r>
            </a:p>
            <a:p>
              <a:pPr>
                <a:lnSpc>
                  <a:spcPct val="80000"/>
                </a:lnSpc>
              </a:pPr>
              <a:r>
                <a:rPr lang="en-GB" sz="1600">
                  <a:ea typeface="ＭＳ Ｐゴシック" pitchFamily="34" charset="-128"/>
                </a:rPr>
                <a:t>Deliberative forums</a:t>
              </a:r>
            </a:p>
            <a:p>
              <a:pPr>
                <a:lnSpc>
                  <a:spcPct val="80000"/>
                </a:lnSpc>
              </a:pPr>
              <a:r>
                <a:rPr lang="en-GB" sz="1600">
                  <a:ea typeface="ＭＳ Ｐゴシック" pitchFamily="34" charset="-128"/>
                </a:rPr>
                <a:t>Campaigns</a:t>
              </a:r>
            </a:p>
            <a:p>
              <a:pPr>
                <a:lnSpc>
                  <a:spcPct val="80000"/>
                </a:lnSpc>
              </a:pPr>
              <a:r>
                <a:rPr lang="en-GB" sz="1600">
                  <a:ea typeface="ＭＳ Ｐゴシック" pitchFamily="34" charset="-128"/>
                </a:rPr>
                <a:t>Future search</a:t>
              </a:r>
            </a:p>
            <a:p>
              <a:pPr>
                <a:lnSpc>
                  <a:spcPct val="80000"/>
                </a:lnSpc>
              </a:pPr>
              <a:r>
                <a:rPr lang="en-GB" sz="1600">
                  <a:ea typeface="ＭＳ Ｐゴシック" pitchFamily="34" charset="-128"/>
                </a:rPr>
                <a:t>Mapping</a:t>
              </a:r>
            </a:p>
          </p:txBody>
        </p:sp>
        <p:sp>
          <p:nvSpPr>
            <p:cNvPr id="25621" name="Line 74"/>
            <p:cNvSpPr>
              <a:spLocks noChangeShapeType="1"/>
            </p:cNvSpPr>
            <p:nvPr/>
          </p:nvSpPr>
          <p:spPr bwMode="auto">
            <a:xfrm flipH="1">
              <a:off x="4014" y="2341"/>
              <a:ext cx="131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4636" name="Text Box 55"/>
          <p:cNvSpPr txBox="1">
            <a:spLocks noChangeArrowheads="1"/>
          </p:cNvSpPr>
          <p:nvPr/>
        </p:nvSpPr>
        <p:spPr bwMode="auto">
          <a:xfrm>
            <a:off x="107950" y="2492375"/>
            <a:ext cx="2376488" cy="736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>
                <a:ea typeface="ＭＳ Ｐゴシック" pitchFamily="34" charset="-128"/>
              </a:rPr>
              <a:t>Delivery</a:t>
            </a:r>
          </a:p>
          <a:p>
            <a:pPr>
              <a:lnSpc>
                <a:spcPct val="80000"/>
              </a:lnSpc>
            </a:pPr>
            <a:r>
              <a:rPr lang="en-GB" sz="1600">
                <a:ea typeface="ＭＳ Ｐゴシック" pitchFamily="34" charset="-128"/>
              </a:rPr>
              <a:t>Delivery</a:t>
            </a:r>
          </a:p>
          <a:p>
            <a:pPr>
              <a:lnSpc>
                <a:spcPct val="80000"/>
              </a:lnSpc>
            </a:pPr>
            <a:r>
              <a:rPr lang="en-GB" sz="1600">
                <a:ea typeface="ＭＳ Ｐゴシック" pitchFamily="34" charset="-128"/>
              </a:rPr>
              <a:t>Co-production</a:t>
            </a:r>
          </a:p>
        </p:txBody>
      </p:sp>
      <p:sp>
        <p:nvSpPr>
          <p:cNvPr id="24637" name="Line 64"/>
          <p:cNvSpPr>
            <a:spLocks noChangeShapeType="1"/>
          </p:cNvSpPr>
          <p:nvPr/>
        </p:nvSpPr>
        <p:spPr bwMode="auto">
          <a:xfrm>
            <a:off x="2500313" y="3143250"/>
            <a:ext cx="357187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pic>
        <p:nvPicPr>
          <p:cNvPr id="29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28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2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4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4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4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4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4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80" grpId="0" animBg="1"/>
      <p:bldP spid="82986" grpId="0"/>
      <p:bldP spid="82988" grpId="0"/>
      <p:bldP spid="82989" grpId="0"/>
      <p:bldP spid="24615" grpId="0"/>
      <p:bldP spid="24617" grpId="0" animBg="1"/>
      <p:bldP spid="82987" grpId="0"/>
      <p:bldP spid="24629" grpId="0" animBg="1"/>
      <p:bldP spid="24630" grpId="0" animBg="1"/>
      <p:bldP spid="24636" grpId="0" animBg="1"/>
      <p:bldP spid="2463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 good purpose should be: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mtClean="0"/>
          </a:p>
          <a:p>
            <a:r>
              <a:rPr lang="en-GB" smtClean="0"/>
              <a:t>Focussed and clear</a:t>
            </a:r>
          </a:p>
          <a:p>
            <a:r>
              <a:rPr lang="en-GB" smtClean="0"/>
              <a:t>Have buy in internally </a:t>
            </a:r>
          </a:p>
          <a:p>
            <a:r>
              <a:rPr lang="en-GB" smtClean="0"/>
              <a:t>Understood externally</a:t>
            </a:r>
          </a:p>
          <a:p>
            <a:r>
              <a:rPr lang="en-GB" smtClean="0"/>
              <a:t>Use appropriate language</a:t>
            </a:r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29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Agenda</a:t>
            </a:r>
            <a:endParaRPr lang="en-GB" dirty="0"/>
          </a:p>
        </p:txBody>
      </p:sp>
      <p:pic>
        <p:nvPicPr>
          <p:cNvPr id="6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Table 3"/>
          <p:cNvGraphicFramePr>
            <a:graphicFrameLocks noGrp="1"/>
          </p:cNvGraphicFramePr>
          <p:nvPr/>
        </p:nvGraphicFramePr>
        <p:xfrm>
          <a:off x="323528" y="1268760"/>
          <a:ext cx="8208912" cy="5169000"/>
        </p:xfrm>
        <a:graphic>
          <a:graphicData uri="http://schemas.openxmlformats.org/drawingml/2006/table">
            <a:tbl>
              <a:tblPr/>
              <a:tblGrid>
                <a:gridCol w="3102166"/>
                <a:gridCol w="5106746"/>
              </a:tblGrid>
              <a:tr h="191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800" b="1" dirty="0">
                          <a:latin typeface="Calibri"/>
                          <a:ea typeface="Calibri"/>
                          <a:cs typeface="Times New Roman"/>
                        </a:rPr>
                        <a:t>Start</a:t>
                      </a:r>
                      <a:endParaRPr lang="en-GB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800" b="1" dirty="0">
                          <a:latin typeface="Calibri"/>
                          <a:ea typeface="Calibri"/>
                          <a:cs typeface="Times New Roman"/>
                        </a:rPr>
                        <a:t>Activity </a:t>
                      </a:r>
                      <a:endParaRPr lang="en-GB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834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>
                          <a:latin typeface="+mn-lt"/>
                          <a:ea typeface="Calibri"/>
                          <a:cs typeface="Times New Roman"/>
                        </a:rPr>
                        <a:t>10:00</a:t>
                      </a: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+mn-lt"/>
                          <a:ea typeface="Calibri"/>
                          <a:cs typeface="Times New Roman"/>
                        </a:rPr>
                        <a:t>Introductions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+mn-lt"/>
                          <a:ea typeface="Calibri"/>
                          <a:cs typeface="Times New Roman"/>
                        </a:rPr>
                        <a:t>Understanding the reasons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+mn-lt"/>
                          <a:ea typeface="Calibri"/>
                          <a:cs typeface="Times New Roman"/>
                        </a:rPr>
                        <a:t>Good practice examples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+mn-lt"/>
                          <a:ea typeface="Calibri"/>
                          <a:cs typeface="Times New Roman"/>
                        </a:rPr>
                        <a:t>Scenario I</a:t>
                      </a: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Calibri"/>
                          <a:ea typeface="Calibri"/>
                          <a:cs typeface="Times New Roman"/>
                        </a:rPr>
                        <a:t>13:00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i="1" dirty="0">
                          <a:latin typeface="Calibri"/>
                          <a:ea typeface="Calibri"/>
                          <a:cs typeface="Times New Roman"/>
                        </a:rPr>
                        <a:t>Lunch</a:t>
                      </a: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+mn-lt"/>
                          <a:ea typeface="Calibri"/>
                          <a:cs typeface="Times New Roman"/>
                        </a:rPr>
                        <a:t>Decision Points for participation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+mn-lt"/>
                          <a:ea typeface="Calibri"/>
                          <a:cs typeface="Times New Roman"/>
                        </a:rPr>
                        <a:t>When to do</a:t>
                      </a:r>
                      <a:r>
                        <a:rPr lang="en-GB" sz="2400" baseline="0" dirty="0" smtClean="0">
                          <a:latin typeface="+mn-lt"/>
                          <a:ea typeface="Calibri"/>
                          <a:cs typeface="Times New Roman"/>
                        </a:rPr>
                        <a:t> participation</a:t>
                      </a:r>
                      <a:endParaRPr lang="en-GB" sz="24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+mn-lt"/>
                          <a:ea typeface="Calibri"/>
                          <a:cs typeface="Times New Roman"/>
                        </a:rPr>
                        <a:t>Purpose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+mn-lt"/>
                          <a:ea typeface="Calibri"/>
                          <a:cs typeface="Times New Roman"/>
                        </a:rPr>
                        <a:t>Participant types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+mn-lt"/>
                          <a:ea typeface="Calibri"/>
                          <a:cs typeface="Times New Roman"/>
                        </a:rPr>
                        <a:t>Stakeholder analysis </a:t>
                      </a: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Calibri"/>
                          <a:ea typeface="Calibri"/>
                          <a:cs typeface="Times New Roman"/>
                        </a:rPr>
                        <a:t>17:00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Calibri"/>
                          <a:ea typeface="Calibri"/>
                          <a:cs typeface="Times New Roman"/>
                        </a:rPr>
                        <a:t>Day Ends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Scenario example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What might the purpose of participation in the scenario be?</a:t>
            </a:r>
            <a:br>
              <a:rPr lang="en-GB" dirty="0" smtClean="0"/>
            </a:br>
            <a:r>
              <a:rPr lang="en-GB" dirty="0" smtClean="0"/>
              <a:t>From the organisation’s perspective?</a:t>
            </a:r>
            <a:br>
              <a:rPr lang="en-GB" dirty="0" smtClean="0"/>
            </a:br>
            <a:r>
              <a:rPr lang="en-GB" dirty="0" smtClean="0"/>
              <a:t>From the stakeholder perspective? </a:t>
            </a:r>
            <a:endParaRPr lang="en-GB" dirty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30</a:t>
            </a:fld>
            <a:endParaRPr lang="en-GB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5400" smtClean="0"/>
              <a:t>Who do you want to reach?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mtClean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31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/>
          </p:cNvSpPr>
          <p:nvPr>
            <p:ph type="body" idx="4294967295"/>
          </p:nvPr>
        </p:nvSpPr>
        <p:spPr>
          <a:xfrm>
            <a:off x="500063" y="1928813"/>
            <a:ext cx="8229600" cy="45259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b="1" smtClean="0"/>
              <a:t>Three basic recruitment choices:</a:t>
            </a:r>
          </a:p>
          <a:p>
            <a:pPr eaLnBrk="1" hangingPunct="1">
              <a:buFont typeface="Arial" charset="0"/>
              <a:buNone/>
            </a:pPr>
            <a:endParaRPr lang="en-US" smtClean="0"/>
          </a:p>
          <a:p>
            <a:pPr eaLnBrk="1" hangingPunct="1"/>
            <a:r>
              <a:rPr lang="en-US" smtClean="0"/>
              <a:t>Open access process</a:t>
            </a:r>
          </a:p>
          <a:p>
            <a:pPr eaLnBrk="1" hangingPunct="1"/>
            <a:r>
              <a:rPr lang="en-US" smtClean="0"/>
              <a:t>Selective process -Interest based </a:t>
            </a:r>
          </a:p>
          <a:p>
            <a:pPr eaLnBrk="1" hangingPunct="1"/>
            <a:r>
              <a:rPr lang="en-US" smtClean="0"/>
              <a:t>Selective process –Demographically based</a:t>
            </a:r>
          </a:p>
        </p:txBody>
      </p:sp>
      <p:sp>
        <p:nvSpPr>
          <p:cNvPr id="102403" name="Rectangle 1"/>
          <p:cNvSpPr txBox="1"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3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4400" dirty="0">
                <a:solidFill>
                  <a:schemeClr val="accent1"/>
                </a:solidFill>
                <a:latin typeface="Calibri" pitchFamily="34" charset="0"/>
              </a:rPr>
              <a:t>Whom to involve</a:t>
            </a:r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513006-AF70-4D72-A89D-547E35CF36F6}" type="slidenum">
              <a:rPr lang="en-GB" smtClean="0"/>
              <a:pPr>
                <a:defRPr/>
              </a:pPr>
              <a:t>32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GB" b="1" dirty="0" smtClean="0"/>
              <a:t>Open Access</a:t>
            </a:r>
            <a:endParaRPr lang="en-GB" dirty="0" smtClean="0"/>
          </a:p>
          <a:p>
            <a:pPr eaLnBrk="1" hangingPunct="1">
              <a:buFont typeface="Arial" charset="0"/>
              <a:buNone/>
            </a:pPr>
            <a:endParaRPr lang="en-US" sz="2800" dirty="0" smtClean="0"/>
          </a:p>
          <a:p>
            <a:pPr eaLnBrk="1" hangingPunct="1">
              <a:buFont typeface="Arial" charset="0"/>
              <a:buNone/>
            </a:pPr>
            <a:r>
              <a:rPr lang="en-US" sz="2800" dirty="0" smtClean="0"/>
              <a:t>Anyone can attend</a:t>
            </a:r>
          </a:p>
          <a:p>
            <a:pPr eaLnBrk="1" hangingPunct="1">
              <a:buFont typeface="Arial" charset="0"/>
              <a:buNone/>
            </a:pPr>
            <a:endParaRPr lang="en-US" sz="2800" dirty="0" smtClean="0"/>
          </a:p>
          <a:p>
            <a:pPr eaLnBrk="1" hangingPunct="1">
              <a:buFont typeface="Arial" charset="0"/>
              <a:buNone/>
            </a:pPr>
            <a:r>
              <a:rPr lang="en-US" sz="2800" dirty="0" smtClean="0"/>
              <a:t>+ No-one feels excluded</a:t>
            </a:r>
          </a:p>
          <a:p>
            <a:pPr eaLnBrk="1" hangingPunct="1">
              <a:buFont typeface="Arial" charset="0"/>
              <a:buNone/>
            </a:pPr>
            <a:r>
              <a:rPr lang="en-US" sz="2800" dirty="0" smtClean="0"/>
              <a:t>+ Can build popular support and energy</a:t>
            </a:r>
          </a:p>
          <a:p>
            <a:pPr eaLnBrk="1" hangingPunct="1">
              <a:buFont typeface="Arial" charset="0"/>
              <a:buNone/>
            </a:pPr>
            <a:endParaRPr lang="en-US" sz="2800" dirty="0" smtClean="0"/>
          </a:p>
          <a:p>
            <a:pPr eaLnBrk="1" hangingPunct="1">
              <a:buFont typeface="Arial" charset="0"/>
              <a:buNone/>
            </a:pPr>
            <a:r>
              <a:rPr lang="en-US" sz="2800" dirty="0" smtClean="0"/>
              <a:t>- Risk of ‘hijacking’ </a:t>
            </a:r>
          </a:p>
          <a:p>
            <a:pPr eaLnBrk="1" hangingPunct="1">
              <a:buFont typeface="Arial" charset="0"/>
              <a:buNone/>
            </a:pPr>
            <a:r>
              <a:rPr lang="en-US" sz="2800" dirty="0" smtClean="0"/>
              <a:t>- Unlikely to give a representative sample</a:t>
            </a:r>
          </a:p>
        </p:txBody>
      </p:sp>
      <p:sp>
        <p:nvSpPr>
          <p:cNvPr id="103427" name="Rectangle 1"/>
          <p:cNvSpPr txBox="1"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3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4400" dirty="0">
                <a:solidFill>
                  <a:schemeClr val="accent1"/>
                </a:solidFill>
                <a:latin typeface="Calibri" pitchFamily="34" charset="0"/>
              </a:rPr>
              <a:t>Whom to involve</a:t>
            </a:r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513006-AF70-4D72-A89D-547E35CF36F6}" type="slidenum">
              <a:rPr lang="en-GB" smtClean="0"/>
              <a:pPr>
                <a:defRPr/>
              </a:pPr>
              <a:t>33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78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78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6"/>
          <p:cNvSpPr>
            <a:spLocks noGrp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GB" sz="2800" b="1" dirty="0" smtClean="0"/>
              <a:t>Interest based selection (Stakeholders)</a:t>
            </a:r>
            <a:endParaRPr lang="en-GB" sz="2800" dirty="0" smtClean="0"/>
          </a:p>
          <a:p>
            <a:pPr eaLnBrk="1" hangingPunct="1">
              <a:buFont typeface="Arial" charset="0"/>
              <a:buNone/>
            </a:pPr>
            <a:endParaRPr lang="en-US" sz="2800" dirty="0" smtClean="0"/>
          </a:p>
          <a:p>
            <a:pPr eaLnBrk="1" hangingPunct="1">
              <a:buFont typeface="Arial" charset="0"/>
              <a:buNone/>
            </a:pPr>
            <a:r>
              <a:rPr lang="en-US" sz="2800" dirty="0" smtClean="0"/>
              <a:t>	Part. represent the views of wider interests groups</a:t>
            </a:r>
          </a:p>
          <a:p>
            <a:pPr eaLnBrk="1" hangingPunct="1">
              <a:buFont typeface="Arial" charset="0"/>
              <a:buNone/>
            </a:pPr>
            <a:endParaRPr lang="en-US" sz="2800" dirty="0" smtClean="0"/>
          </a:p>
          <a:p>
            <a:pPr eaLnBrk="1" hangingPunct="1">
              <a:buFont typeface="Arial" charset="0"/>
              <a:buNone/>
            </a:pPr>
            <a:r>
              <a:rPr lang="en-US" sz="2800" dirty="0" smtClean="0"/>
              <a:t>+ Those who can hinder or help decisions in room</a:t>
            </a:r>
          </a:p>
          <a:p>
            <a:pPr eaLnBrk="1" hangingPunct="1">
              <a:buFont typeface="Arial" charset="0"/>
              <a:buNone/>
            </a:pPr>
            <a:r>
              <a:rPr lang="en-US" sz="2800" dirty="0" smtClean="0"/>
              <a:t>+ Expertise and knowledge </a:t>
            </a:r>
          </a:p>
          <a:p>
            <a:pPr eaLnBrk="1" hangingPunct="1">
              <a:buFont typeface="Arial" charset="0"/>
              <a:buNone/>
            </a:pPr>
            <a:endParaRPr lang="en-US" sz="2800" dirty="0" smtClean="0"/>
          </a:p>
          <a:p>
            <a:pPr eaLnBrk="1" hangingPunct="1">
              <a:buFont typeface="Arial" charset="0"/>
              <a:buNone/>
            </a:pPr>
            <a:r>
              <a:rPr lang="en-US" sz="2800" dirty="0" smtClean="0"/>
              <a:t>- Risk of excluding powerless majority  </a:t>
            </a:r>
          </a:p>
          <a:p>
            <a:pPr eaLnBrk="1" hangingPunct="1">
              <a:buFont typeface="Arial" charset="0"/>
              <a:buNone/>
            </a:pPr>
            <a:r>
              <a:rPr lang="en-US" sz="2800" dirty="0" smtClean="0"/>
              <a:t>- May seem undemocratic from the outside</a:t>
            </a:r>
          </a:p>
        </p:txBody>
      </p:sp>
      <p:sp>
        <p:nvSpPr>
          <p:cNvPr id="104451" name="Rectangle 1"/>
          <p:cNvSpPr txBox="1"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3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4400" dirty="0">
                <a:solidFill>
                  <a:schemeClr val="accent1"/>
                </a:solidFill>
                <a:latin typeface="Calibri" pitchFamily="34" charset="0"/>
              </a:rPr>
              <a:t>Whom to involve</a:t>
            </a:r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513006-AF70-4D72-A89D-547E35CF36F6}" type="slidenum">
              <a:rPr lang="en-GB" smtClean="0"/>
              <a:pPr>
                <a:defRPr/>
              </a:pPr>
              <a:t>34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8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89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89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4"/>
          <p:cNvSpPr>
            <a:spLocks noGrp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GB" b="1" dirty="0" smtClean="0"/>
              <a:t>Demographic based selection</a:t>
            </a:r>
            <a:endParaRPr lang="en-GB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en-US" sz="2800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sz="2800" dirty="0" smtClean="0"/>
              <a:t>	Part. represent a cross section of relevant group or society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en-US" sz="2800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sz="2800" dirty="0" smtClean="0"/>
              <a:t>+ Rarely heard groups 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sz="2800" dirty="0" smtClean="0"/>
              <a:t>+ Seen as more ‘scientific’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en-US" sz="28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dirty="0" smtClean="0"/>
              <a:t>- Important groups may feel excluded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dirty="0" smtClean="0"/>
              <a:t>- Costly and time consuming</a:t>
            </a:r>
          </a:p>
        </p:txBody>
      </p:sp>
      <p:sp>
        <p:nvSpPr>
          <p:cNvPr id="105475" name="Rectangle 1"/>
          <p:cNvSpPr txBox="1"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3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4400" dirty="0">
                <a:solidFill>
                  <a:schemeClr val="accent1"/>
                </a:solidFill>
                <a:latin typeface="Calibri" pitchFamily="34" charset="0"/>
              </a:rPr>
              <a:t>Whom to involve</a:t>
            </a:r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513006-AF70-4D72-A89D-547E35CF36F6}" type="slidenum">
              <a:rPr lang="en-GB" smtClean="0"/>
              <a:pPr>
                <a:defRPr/>
              </a:pPr>
              <a:t>35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99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99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99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214282" y="1285860"/>
          <a:ext cx="7572428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0963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Stakeholder Analysis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15125" y="3643313"/>
            <a:ext cx="16430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2000" b="1" dirty="0">
                <a:latin typeface="+mn-lt"/>
              </a:rPr>
              <a:t>High Power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3643313"/>
            <a:ext cx="16430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2000" b="1" dirty="0">
                <a:latin typeface="+mn-lt"/>
              </a:rPr>
              <a:t>Low Power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14688" y="1143000"/>
            <a:ext cx="16430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2000" b="1" dirty="0">
                <a:latin typeface="+mn-lt"/>
              </a:rPr>
              <a:t>High Interest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14688" y="6286500"/>
            <a:ext cx="16430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2000" b="1" dirty="0">
                <a:latin typeface="+mn-lt"/>
              </a:rPr>
              <a:t>Low Interest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1928813" y="2357438"/>
            <a:ext cx="4143375" cy="2971800"/>
            <a:chOff x="1571604" y="2285992"/>
            <a:chExt cx="4143404" cy="2971878"/>
          </a:xfrm>
        </p:grpSpPr>
        <p:sp>
          <p:nvSpPr>
            <p:cNvPr id="9" name="TextBox 8"/>
            <p:cNvSpPr txBox="1"/>
            <p:nvPr/>
          </p:nvSpPr>
          <p:spPr>
            <a:xfrm>
              <a:off x="4071933" y="2285992"/>
              <a:ext cx="1643075" cy="7080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GB" sz="2000" dirty="0">
                  <a:solidFill>
                    <a:schemeClr val="bg1"/>
                  </a:solidFill>
                  <a:latin typeface="+mn-lt"/>
                </a:rPr>
                <a:t>Local Businesses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071933" y="4857810"/>
              <a:ext cx="1643075" cy="40006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GB" sz="2000" dirty="0">
                  <a:solidFill>
                    <a:schemeClr val="bg1"/>
                  </a:solidFill>
                  <a:latin typeface="+mn-lt"/>
                </a:rPr>
                <a:t>Regulator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71604" y="2285992"/>
              <a:ext cx="1643073" cy="7080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GB" sz="2000" dirty="0">
                  <a:solidFill>
                    <a:schemeClr val="bg1"/>
                  </a:solidFill>
                  <a:latin typeface="+mn-lt"/>
                </a:rPr>
                <a:t>Environment charities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571604" y="4857810"/>
              <a:ext cx="1714512" cy="40006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GB" sz="2000" dirty="0">
                  <a:solidFill>
                    <a:schemeClr val="bg1"/>
                  </a:solidFill>
                  <a:latin typeface="+mn-lt"/>
                </a:rPr>
                <a:t>General public</a:t>
              </a:r>
            </a:p>
          </p:txBody>
        </p:sp>
      </p:grpSp>
      <p:pic>
        <p:nvPicPr>
          <p:cNvPr id="14" name="Picture 23" descr="C:\Users\ÇETİN\Desktop\PESP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513006-AF70-4D72-A89D-547E35CF36F6}" type="slidenum">
              <a:rPr lang="en-GB" smtClean="0"/>
              <a:pPr>
                <a:defRPr/>
              </a:pPr>
              <a:t>36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Rectangle 2"/>
          <p:cNvSpPr>
            <a:spLocks noGrp="1"/>
          </p:cNvSpPr>
          <p:nvPr>
            <p:ph type="title" idx="4294967295"/>
          </p:nvPr>
        </p:nvSpPr>
        <p:spPr>
          <a:xfrm>
            <a:off x="467544" y="116632"/>
            <a:ext cx="8229600" cy="868958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Stakeholder Analysis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54465" y="3356992"/>
            <a:ext cx="1643062" cy="396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2000" b="1" dirty="0">
                <a:latin typeface="+mn-lt"/>
              </a:rPr>
              <a:t>High Power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5604" y="3140968"/>
            <a:ext cx="1643062" cy="396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2000" b="1" dirty="0">
                <a:latin typeface="+mn-lt"/>
              </a:rPr>
              <a:t>Low Power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79712" y="1052736"/>
            <a:ext cx="1656184" cy="396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2000" b="1" dirty="0">
                <a:latin typeface="+mn-lt"/>
              </a:rPr>
              <a:t>High Interest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95936" y="6165304"/>
            <a:ext cx="1512168" cy="396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2000" b="1" dirty="0">
                <a:latin typeface="+mn-lt"/>
              </a:rPr>
              <a:t>Low Interest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484438" y="2420938"/>
            <a:ext cx="863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>
                <a:solidFill>
                  <a:schemeClr val="bg1"/>
                </a:solidFill>
                <a:latin typeface="Calibri" pitchFamily="34" charset="0"/>
              </a:rPr>
              <a:t>Org. 1</a:t>
            </a:r>
          </a:p>
        </p:txBody>
      </p:sp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2484438" y="5734050"/>
            <a:ext cx="863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>
                <a:solidFill>
                  <a:schemeClr val="bg1"/>
                </a:solidFill>
                <a:latin typeface="Calibri" pitchFamily="34" charset="0"/>
              </a:rPr>
              <a:t>Org. 2</a:t>
            </a:r>
          </a:p>
        </p:txBody>
      </p:sp>
      <p:sp>
        <p:nvSpPr>
          <p:cNvPr id="3" name="TextBox 10"/>
          <p:cNvSpPr txBox="1">
            <a:spLocks noChangeArrowheads="1"/>
          </p:cNvSpPr>
          <p:nvPr/>
        </p:nvSpPr>
        <p:spPr bwMode="auto">
          <a:xfrm>
            <a:off x="3203575" y="1844675"/>
            <a:ext cx="863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>
                <a:solidFill>
                  <a:schemeClr val="bg1"/>
                </a:solidFill>
                <a:latin typeface="Calibri" pitchFamily="34" charset="0"/>
              </a:rPr>
              <a:t>Org. 3</a:t>
            </a:r>
          </a:p>
        </p:txBody>
      </p:sp>
      <p:sp>
        <p:nvSpPr>
          <p:cNvPr id="9" name="TextBox 10"/>
          <p:cNvSpPr txBox="1">
            <a:spLocks noChangeArrowheads="1"/>
          </p:cNvSpPr>
          <p:nvPr/>
        </p:nvSpPr>
        <p:spPr bwMode="auto">
          <a:xfrm>
            <a:off x="5580063" y="4437063"/>
            <a:ext cx="863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>
                <a:solidFill>
                  <a:schemeClr val="bg1"/>
                </a:solidFill>
                <a:latin typeface="Calibri" pitchFamily="34" charset="0"/>
              </a:rPr>
              <a:t>Org. 4</a:t>
            </a:r>
          </a:p>
        </p:txBody>
      </p:sp>
      <p:sp>
        <p:nvSpPr>
          <p:cNvPr id="10" name="TextBox 10"/>
          <p:cNvSpPr txBox="1">
            <a:spLocks noChangeArrowheads="1"/>
          </p:cNvSpPr>
          <p:nvPr/>
        </p:nvSpPr>
        <p:spPr bwMode="auto">
          <a:xfrm>
            <a:off x="2700338" y="4292600"/>
            <a:ext cx="863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>
                <a:solidFill>
                  <a:schemeClr val="bg1"/>
                </a:solidFill>
                <a:latin typeface="Calibri" pitchFamily="34" charset="0"/>
              </a:rPr>
              <a:t>Org. 5</a:t>
            </a:r>
          </a:p>
        </p:txBody>
      </p:sp>
      <p:sp>
        <p:nvSpPr>
          <p:cNvPr id="12" name="TextBox 10"/>
          <p:cNvSpPr txBox="1">
            <a:spLocks noChangeArrowheads="1"/>
          </p:cNvSpPr>
          <p:nvPr/>
        </p:nvSpPr>
        <p:spPr bwMode="auto">
          <a:xfrm>
            <a:off x="5580063" y="3213100"/>
            <a:ext cx="863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>
                <a:solidFill>
                  <a:schemeClr val="bg1"/>
                </a:solidFill>
                <a:latin typeface="Calibri" pitchFamily="34" charset="0"/>
              </a:rPr>
              <a:t>Org. 6</a:t>
            </a:r>
          </a:p>
        </p:txBody>
      </p:sp>
      <p:sp>
        <p:nvSpPr>
          <p:cNvPr id="13" name="TextBox 10"/>
          <p:cNvSpPr txBox="1">
            <a:spLocks noChangeArrowheads="1"/>
          </p:cNvSpPr>
          <p:nvPr/>
        </p:nvSpPr>
        <p:spPr bwMode="auto">
          <a:xfrm>
            <a:off x="5219700" y="5661025"/>
            <a:ext cx="863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>
                <a:solidFill>
                  <a:schemeClr val="bg1"/>
                </a:solidFill>
                <a:latin typeface="Calibri" pitchFamily="34" charset="0"/>
              </a:rPr>
              <a:t>Org. 7</a:t>
            </a:r>
          </a:p>
        </p:txBody>
      </p:sp>
      <p:sp>
        <p:nvSpPr>
          <p:cNvPr id="14" name="TextBox 10"/>
          <p:cNvSpPr txBox="1">
            <a:spLocks noChangeArrowheads="1"/>
          </p:cNvSpPr>
          <p:nvPr/>
        </p:nvSpPr>
        <p:spPr bwMode="auto">
          <a:xfrm>
            <a:off x="5148263" y="1916113"/>
            <a:ext cx="863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>
                <a:solidFill>
                  <a:schemeClr val="bg1"/>
                </a:solidFill>
                <a:latin typeface="Calibri" pitchFamily="34" charset="0"/>
              </a:rPr>
              <a:t>Org. 8</a:t>
            </a:r>
          </a:p>
        </p:txBody>
      </p:sp>
      <p:sp>
        <p:nvSpPr>
          <p:cNvPr id="15" name="TextBox 10"/>
          <p:cNvSpPr txBox="1">
            <a:spLocks noChangeArrowheads="1"/>
          </p:cNvSpPr>
          <p:nvPr/>
        </p:nvSpPr>
        <p:spPr bwMode="auto">
          <a:xfrm>
            <a:off x="2916238" y="3068638"/>
            <a:ext cx="863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Calibri" pitchFamily="34" charset="0"/>
              </a:rPr>
              <a:t>Org. 9</a:t>
            </a:r>
          </a:p>
        </p:txBody>
      </p:sp>
      <p:sp>
        <p:nvSpPr>
          <p:cNvPr id="16" name="TextBox 10"/>
          <p:cNvSpPr txBox="1">
            <a:spLocks noChangeArrowheads="1"/>
          </p:cNvSpPr>
          <p:nvPr/>
        </p:nvSpPr>
        <p:spPr bwMode="auto">
          <a:xfrm>
            <a:off x="3203575" y="5013325"/>
            <a:ext cx="863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>
                <a:solidFill>
                  <a:schemeClr val="bg1"/>
                </a:solidFill>
                <a:latin typeface="Calibri" pitchFamily="34" charset="0"/>
              </a:rPr>
              <a:t>Org. 10</a:t>
            </a:r>
          </a:p>
        </p:txBody>
      </p:sp>
      <p:sp>
        <p:nvSpPr>
          <p:cNvPr id="17" name="TextBox 10"/>
          <p:cNvSpPr txBox="1">
            <a:spLocks noChangeArrowheads="1"/>
          </p:cNvSpPr>
          <p:nvPr/>
        </p:nvSpPr>
        <p:spPr bwMode="auto">
          <a:xfrm>
            <a:off x="5219700" y="2852738"/>
            <a:ext cx="863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>
                <a:solidFill>
                  <a:schemeClr val="bg1"/>
                </a:solidFill>
                <a:latin typeface="Calibri" pitchFamily="34" charset="0"/>
              </a:rPr>
              <a:t>Org. 11</a:t>
            </a:r>
          </a:p>
        </p:txBody>
      </p:sp>
      <p:sp>
        <p:nvSpPr>
          <p:cNvPr id="18" name="TextBox 10"/>
          <p:cNvSpPr txBox="1">
            <a:spLocks noChangeArrowheads="1"/>
          </p:cNvSpPr>
          <p:nvPr/>
        </p:nvSpPr>
        <p:spPr bwMode="auto">
          <a:xfrm>
            <a:off x="3419475" y="2492375"/>
            <a:ext cx="863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>
                <a:solidFill>
                  <a:schemeClr val="bg1"/>
                </a:solidFill>
                <a:latin typeface="Calibri" pitchFamily="34" charset="0"/>
              </a:rPr>
              <a:t>Org. 12</a:t>
            </a:r>
          </a:p>
        </p:txBody>
      </p:sp>
      <p:sp>
        <p:nvSpPr>
          <p:cNvPr id="19" name="TextBox 6"/>
          <p:cNvSpPr txBox="1">
            <a:spLocks noChangeArrowheads="1"/>
          </p:cNvSpPr>
          <p:nvPr/>
        </p:nvSpPr>
        <p:spPr bwMode="auto">
          <a:xfrm>
            <a:off x="4511898" y="1071563"/>
            <a:ext cx="22923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000" b="1" dirty="0">
                <a:latin typeface="Calibri" pitchFamily="34" charset="0"/>
              </a:rPr>
              <a:t>High Knowledge</a:t>
            </a:r>
          </a:p>
        </p:txBody>
      </p:sp>
      <p:sp>
        <p:nvSpPr>
          <p:cNvPr id="20" name="TextBox 7"/>
          <p:cNvSpPr txBox="1">
            <a:spLocks noChangeArrowheads="1"/>
          </p:cNvSpPr>
          <p:nvPr/>
        </p:nvSpPr>
        <p:spPr bwMode="auto">
          <a:xfrm>
            <a:off x="1979712" y="6143625"/>
            <a:ext cx="21605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000" b="1" dirty="0">
                <a:latin typeface="Calibri" pitchFamily="34" charset="0"/>
              </a:rPr>
              <a:t>Low Knowledge</a:t>
            </a:r>
          </a:p>
        </p:txBody>
      </p:sp>
      <p:sp>
        <p:nvSpPr>
          <p:cNvPr id="21" name="TextBox 4"/>
          <p:cNvSpPr txBox="1">
            <a:spLocks noChangeArrowheads="1"/>
          </p:cNvSpPr>
          <p:nvPr/>
        </p:nvSpPr>
        <p:spPr bwMode="auto">
          <a:xfrm>
            <a:off x="6732240" y="3784030"/>
            <a:ext cx="16430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000" b="1">
                <a:latin typeface="Calibri" pitchFamily="34" charset="0"/>
              </a:rPr>
              <a:t>High Time</a:t>
            </a:r>
          </a:p>
        </p:txBody>
      </p:sp>
      <p:sp>
        <p:nvSpPr>
          <p:cNvPr id="22" name="TextBox 5"/>
          <p:cNvSpPr txBox="1">
            <a:spLocks noChangeArrowheads="1"/>
          </p:cNvSpPr>
          <p:nvPr/>
        </p:nvSpPr>
        <p:spPr bwMode="auto">
          <a:xfrm>
            <a:off x="107504" y="3568006"/>
            <a:ext cx="16430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000" b="1">
                <a:latin typeface="Calibri" pitchFamily="34" charset="0"/>
              </a:rPr>
              <a:t>Low Time</a:t>
            </a:r>
          </a:p>
        </p:txBody>
      </p:sp>
      <p:pic>
        <p:nvPicPr>
          <p:cNvPr id="2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Diagram 3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084858"/>
            <a:ext cx="7583487" cy="522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513006-AF70-4D72-A89D-547E35CF36F6}" type="slidenum">
              <a:rPr lang="en-GB" smtClean="0"/>
              <a:pPr>
                <a:defRPr/>
              </a:pPr>
              <a:t>37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1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00"/>
                            </p:stCondLst>
                            <p:childTnLst>
                              <p:par>
                                <p:cTn id="53" presetID="3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300"/>
                            </p:stCondLst>
                            <p:childTnLst>
                              <p:par>
                                <p:cTn id="57" presetID="3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900"/>
                            </p:stCondLst>
                            <p:childTnLst>
                              <p:par>
                                <p:cTn id="61" presetID="3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3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45293E-6 L -0.17326 0.53528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268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56234E-6 L 0.02361 0.31136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" y="156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39348E-6 L -0.30712 0.29031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" y="145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31853E-7 L 0.08663 -0.00347 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" y="-2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76266E-6 L -0.21268 -0.33935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" y="-17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82767E-6 L 0.30712 -0.03492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" y="-18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41 -0.01065 L 0.03143 0.31112 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161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61 0.03423 L 0.14965 0.31413 " pathEditMode="relative" rAng="0" ptsTypes="AA">
                                      <p:cBhvr>
                                        <p:cTn id="11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140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19685E-6 L -0.04723 -0.03493 " pathEditMode="relative" rAng="0" ptsTypes="AA">
                                      <p:cBhvr>
                                        <p:cTn id="1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" y="-18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81 0.0384 L 0.28334 -0.2799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" y="-159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1  E" pathEditMode="relative" ptsTypes="">
                                      <p:cBhvr>
                                        <p:cTn id="12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1" grpId="0"/>
      <p:bldP spid="11" grpId="1"/>
      <p:bldP spid="2" grpId="0"/>
      <p:bldP spid="3" grpId="0"/>
      <p:bldP spid="3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20" grpId="0"/>
      <p:bldP spid="21" grpId="0"/>
      <p:bldP spid="2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Stakeholder mapping </a:t>
            </a:r>
          </a:p>
        </p:txBody>
      </p:sp>
      <p:sp>
        <p:nvSpPr>
          <p:cNvPr id="1136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None/>
              <a:defRPr/>
            </a:pPr>
            <a:r>
              <a:rPr lang="en-GB" sz="3600" i="1" dirty="0" smtClean="0"/>
              <a:t>	In three groups work on the scenario: </a:t>
            </a:r>
          </a:p>
          <a:p>
            <a:pPr>
              <a:buFont typeface="Arial" pitchFamily="34" charset="0"/>
              <a:buNone/>
              <a:defRPr/>
            </a:pPr>
            <a:endParaRPr lang="en-GB" sz="3600" i="1" dirty="0" smtClean="0"/>
          </a:p>
          <a:p>
            <a:pPr marL="514350" indent="-514350">
              <a:buFont typeface="+mj-lt"/>
              <a:buAutoNum type="arabicPeriod"/>
              <a:defRPr/>
            </a:pPr>
            <a:r>
              <a:rPr lang="en-GB" dirty="0" smtClean="0"/>
              <a:t>Identify possible stakeholder groups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GB" dirty="0" smtClean="0"/>
              <a:t>Map them according to these metrics: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GB" dirty="0" smtClean="0"/>
              <a:t>Power/Interest 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GB" dirty="0" smtClean="0"/>
              <a:t>Confidence/Time available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GB" dirty="0" smtClean="0"/>
              <a:t>Level of benefit/level of organisation </a:t>
            </a:r>
          </a:p>
          <a:p>
            <a:pPr>
              <a:buFont typeface="Arial" pitchFamily="34" charset="0"/>
              <a:buNone/>
              <a:defRPr/>
            </a:pPr>
            <a:r>
              <a:rPr lang="en-GB" sz="3600" dirty="0" smtClean="0"/>
              <a:t> </a:t>
            </a:r>
            <a:endParaRPr lang="en-GB" sz="2400" dirty="0" smtClean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38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Survey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Please vote on which scenario option you are most and least likely to support from a stakeholder perspective</a:t>
            </a:r>
            <a:endParaRPr lang="en-GB" dirty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39</a:t>
            </a:fld>
            <a:endParaRPr lang="en-GB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Agenda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23528" y="1268760"/>
          <a:ext cx="8208912" cy="3907128"/>
        </p:xfrm>
        <a:graphic>
          <a:graphicData uri="http://schemas.openxmlformats.org/drawingml/2006/table">
            <a:tbl>
              <a:tblPr/>
              <a:tblGrid>
                <a:gridCol w="3102166"/>
                <a:gridCol w="5106746"/>
              </a:tblGrid>
              <a:tr h="191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800" b="1" dirty="0">
                          <a:latin typeface="Calibri"/>
                          <a:ea typeface="Calibri"/>
                          <a:cs typeface="Times New Roman"/>
                        </a:rPr>
                        <a:t>Start</a:t>
                      </a:r>
                      <a:endParaRPr lang="en-GB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800" b="1" dirty="0">
                          <a:latin typeface="Calibri"/>
                          <a:ea typeface="Calibri"/>
                          <a:cs typeface="Times New Roman"/>
                        </a:rPr>
                        <a:t>Activity </a:t>
                      </a:r>
                      <a:endParaRPr lang="en-GB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834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>
                          <a:latin typeface="+mn-lt"/>
                          <a:ea typeface="Calibri"/>
                          <a:cs typeface="Times New Roman"/>
                        </a:rPr>
                        <a:t>10:00</a:t>
                      </a: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+mn-lt"/>
                          <a:ea typeface="Calibri"/>
                          <a:cs typeface="Times New Roman"/>
                        </a:rPr>
                        <a:t>Methods of participation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+mn-lt"/>
                          <a:ea typeface="Calibri"/>
                          <a:cs typeface="Times New Roman"/>
                        </a:rPr>
                        <a:t>Methods exercise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+mn-lt"/>
                          <a:ea typeface="Calibri"/>
                          <a:cs typeface="Times New Roman"/>
                        </a:rPr>
                        <a:t>Deliberative workshop </a:t>
                      </a: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Calibri"/>
                          <a:ea typeface="Calibri"/>
                          <a:cs typeface="Times New Roman"/>
                        </a:rPr>
                        <a:t>13:00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i="1" dirty="0">
                          <a:latin typeface="Calibri"/>
                          <a:ea typeface="Calibri"/>
                          <a:cs typeface="Times New Roman"/>
                        </a:rPr>
                        <a:t>Lunch</a:t>
                      </a: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+mn-lt"/>
                          <a:ea typeface="Calibri"/>
                          <a:cs typeface="Times New Roman"/>
                        </a:rPr>
                        <a:t>Embedding participation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+mn-lt"/>
                          <a:ea typeface="Calibri"/>
                          <a:cs typeface="Times New Roman"/>
                        </a:rPr>
                        <a:t>Evaluation skills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+mn-lt"/>
                          <a:ea typeface="Calibri"/>
                          <a:cs typeface="Times New Roman"/>
                        </a:rPr>
                        <a:t>Next steps </a:t>
                      </a: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Calibri"/>
                          <a:ea typeface="Calibri"/>
                          <a:cs typeface="Times New Roman"/>
                        </a:rPr>
                        <a:t>17:00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Calibri"/>
                          <a:ea typeface="Calibri"/>
                          <a:cs typeface="Times New Roman"/>
                        </a:rPr>
                        <a:t>Day Ends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Tomorrow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08912" cy="3907128"/>
        </p:xfrm>
        <a:graphic>
          <a:graphicData uri="http://schemas.openxmlformats.org/drawingml/2006/table">
            <a:tbl>
              <a:tblPr/>
              <a:tblGrid>
                <a:gridCol w="3102166"/>
                <a:gridCol w="5106746"/>
              </a:tblGrid>
              <a:tr h="191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800" b="1" dirty="0">
                          <a:latin typeface="Calibri"/>
                          <a:ea typeface="Calibri"/>
                          <a:cs typeface="Times New Roman"/>
                        </a:rPr>
                        <a:t>Start</a:t>
                      </a:r>
                      <a:endParaRPr lang="en-GB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800" b="1" dirty="0">
                          <a:latin typeface="Calibri"/>
                          <a:ea typeface="Calibri"/>
                          <a:cs typeface="Times New Roman"/>
                        </a:rPr>
                        <a:t>Activity </a:t>
                      </a:r>
                      <a:endParaRPr lang="en-GB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834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>
                          <a:latin typeface="+mn-lt"/>
                          <a:ea typeface="Calibri"/>
                          <a:cs typeface="Times New Roman"/>
                        </a:rPr>
                        <a:t>10:00</a:t>
                      </a: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+mn-lt"/>
                          <a:ea typeface="Calibri"/>
                          <a:cs typeface="Times New Roman"/>
                        </a:rPr>
                        <a:t>Methods of participation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+mn-lt"/>
                          <a:ea typeface="Calibri"/>
                          <a:cs typeface="Times New Roman"/>
                        </a:rPr>
                        <a:t>Methods exercise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+mn-lt"/>
                          <a:ea typeface="Calibri"/>
                          <a:cs typeface="Times New Roman"/>
                        </a:rPr>
                        <a:t>Deliberative workshop </a:t>
                      </a: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Calibri"/>
                          <a:ea typeface="Calibri"/>
                          <a:cs typeface="Times New Roman"/>
                        </a:rPr>
                        <a:t>13:00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i="1" dirty="0">
                          <a:latin typeface="Calibri"/>
                          <a:ea typeface="Calibri"/>
                          <a:cs typeface="Times New Roman"/>
                        </a:rPr>
                        <a:t>Lunch</a:t>
                      </a: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+mn-lt"/>
                          <a:ea typeface="Calibri"/>
                          <a:cs typeface="Times New Roman"/>
                        </a:rPr>
                        <a:t>Embedding participation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+mn-lt"/>
                          <a:ea typeface="Calibri"/>
                          <a:cs typeface="Times New Roman"/>
                        </a:rPr>
                        <a:t>Evaluation skills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+mn-lt"/>
                          <a:ea typeface="Calibri"/>
                          <a:cs typeface="Times New Roman"/>
                        </a:rPr>
                        <a:t>Next steps </a:t>
                      </a: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Calibri"/>
                          <a:ea typeface="Calibri"/>
                          <a:cs typeface="Times New Roman"/>
                        </a:rPr>
                        <a:t>17:00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Calibri"/>
                          <a:ea typeface="Calibri"/>
                          <a:cs typeface="Times New Roman"/>
                        </a:rPr>
                        <a:t>Day Ends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40</a:t>
            </a:fld>
            <a:endParaRPr lang="en-GB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Agenda Today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23528" y="1268760"/>
          <a:ext cx="8208912" cy="3907128"/>
        </p:xfrm>
        <a:graphic>
          <a:graphicData uri="http://schemas.openxmlformats.org/drawingml/2006/table">
            <a:tbl>
              <a:tblPr/>
              <a:tblGrid>
                <a:gridCol w="3102166"/>
                <a:gridCol w="5106746"/>
              </a:tblGrid>
              <a:tr h="191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800" b="1" dirty="0">
                          <a:latin typeface="Calibri"/>
                          <a:ea typeface="Calibri"/>
                          <a:cs typeface="Times New Roman"/>
                        </a:rPr>
                        <a:t>Start</a:t>
                      </a:r>
                      <a:endParaRPr lang="en-GB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800" b="1" dirty="0">
                          <a:latin typeface="Calibri"/>
                          <a:ea typeface="Calibri"/>
                          <a:cs typeface="Times New Roman"/>
                        </a:rPr>
                        <a:t>Activity </a:t>
                      </a:r>
                      <a:endParaRPr lang="en-GB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834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>
                          <a:latin typeface="+mn-lt"/>
                          <a:ea typeface="Calibri"/>
                          <a:cs typeface="Times New Roman"/>
                        </a:rPr>
                        <a:t>10:00</a:t>
                      </a: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+mn-lt"/>
                          <a:ea typeface="Calibri"/>
                          <a:cs typeface="Times New Roman"/>
                        </a:rPr>
                        <a:t>Methods of participation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+mn-lt"/>
                          <a:ea typeface="Calibri"/>
                          <a:cs typeface="Times New Roman"/>
                        </a:rPr>
                        <a:t>Methods exercise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+mn-lt"/>
                          <a:ea typeface="Calibri"/>
                          <a:cs typeface="Times New Roman"/>
                        </a:rPr>
                        <a:t>Deliberative workshop </a:t>
                      </a: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Calibri"/>
                          <a:ea typeface="Calibri"/>
                          <a:cs typeface="Times New Roman"/>
                        </a:rPr>
                        <a:t>13:00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i="1" dirty="0">
                          <a:latin typeface="Calibri"/>
                          <a:ea typeface="Calibri"/>
                          <a:cs typeface="Times New Roman"/>
                        </a:rPr>
                        <a:t>Lunch</a:t>
                      </a: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+mn-lt"/>
                          <a:ea typeface="Calibri"/>
                          <a:cs typeface="Times New Roman"/>
                        </a:rPr>
                        <a:t>Embedding participation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+mn-lt"/>
                          <a:ea typeface="Calibri"/>
                          <a:cs typeface="Times New Roman"/>
                        </a:rPr>
                        <a:t>Evaluation skills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+mn-lt"/>
                          <a:ea typeface="Calibri"/>
                          <a:cs typeface="Times New Roman"/>
                        </a:rPr>
                        <a:t>Next steps </a:t>
                      </a: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Calibri"/>
                          <a:ea typeface="Calibri"/>
                          <a:cs typeface="Times New Roman"/>
                        </a:rPr>
                        <a:t>17:00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latin typeface="Calibri"/>
                          <a:ea typeface="Calibri"/>
                          <a:cs typeface="Times New Roman"/>
                        </a:rPr>
                        <a:t>Day Ends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41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5400" dirty="0" smtClean="0">
                <a:solidFill>
                  <a:schemeClr val="tx1"/>
                </a:solidFill>
              </a:rPr>
              <a:t>Methods of Participation </a:t>
            </a:r>
            <a:r>
              <a:rPr lang="en-GB" sz="5400" dirty="0" smtClean="0">
                <a:solidFill>
                  <a:schemeClr val="bg1"/>
                </a:solidFill>
              </a:rPr>
              <a:t>? </a:t>
            </a:r>
          </a:p>
        </p:txBody>
      </p:sp>
      <p:sp>
        <p:nvSpPr>
          <p:cNvPr id="4813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42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00063" y="1500188"/>
            <a:ext cx="5286375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1313" indent="-341313">
              <a:lnSpc>
                <a:spcPct val="80000"/>
              </a:lnSpc>
              <a:spcBef>
                <a:spcPts val="700"/>
              </a:spcBef>
              <a:buClr>
                <a:srgbClr val="000000"/>
              </a:buClr>
              <a:buSzPct val="10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>
                <a:latin typeface="Calibri" pitchFamily="34" charset="0"/>
              </a:rPr>
              <a:t>User Panels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3071813"/>
            <a:ext cx="5286375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1313" indent="-341313">
              <a:lnSpc>
                <a:spcPct val="80000"/>
              </a:lnSpc>
              <a:spcBef>
                <a:spcPts val="700"/>
              </a:spcBef>
              <a:buClr>
                <a:srgbClr val="000000"/>
              </a:buClr>
              <a:buSzPct val="10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>
                <a:latin typeface="Calibri" pitchFamily="34" charset="0"/>
              </a:rPr>
              <a:t>Participatory Appraisal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143500" y="2286000"/>
            <a:ext cx="3786188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1313" indent="-341313">
              <a:lnSpc>
                <a:spcPct val="80000"/>
              </a:lnSpc>
              <a:spcBef>
                <a:spcPts val="700"/>
              </a:spcBef>
              <a:buClr>
                <a:srgbClr val="000000"/>
              </a:buClr>
              <a:buSzPct val="10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>
                <a:latin typeface="Calibri" pitchFamily="34" charset="0"/>
              </a:rPr>
              <a:t>Neighbourhood Forums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85750" y="4857750"/>
            <a:ext cx="5286375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1313" indent="-341313">
              <a:lnSpc>
                <a:spcPct val="80000"/>
              </a:lnSpc>
              <a:spcBef>
                <a:spcPts val="700"/>
              </a:spcBef>
              <a:buClr>
                <a:srgbClr val="000000"/>
              </a:buClr>
              <a:buSzPct val="10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>
                <a:latin typeface="Calibri" pitchFamily="34" charset="0"/>
              </a:rPr>
              <a:t>Online forums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143000" y="5643563"/>
            <a:ext cx="1643063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1313" indent="-341313">
              <a:lnSpc>
                <a:spcPct val="80000"/>
              </a:lnSpc>
              <a:spcBef>
                <a:spcPts val="700"/>
              </a:spcBef>
              <a:buClr>
                <a:srgbClr val="000000"/>
              </a:buClr>
              <a:buSzPct val="10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>
                <a:latin typeface="Calibri" pitchFamily="34" charset="0"/>
              </a:rPr>
              <a:t>Democs™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072063" y="3714750"/>
            <a:ext cx="3857625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1313" indent="-341313">
              <a:lnSpc>
                <a:spcPct val="80000"/>
              </a:lnSpc>
              <a:spcBef>
                <a:spcPts val="700"/>
              </a:spcBef>
              <a:buClr>
                <a:srgbClr val="000000"/>
              </a:buClr>
              <a:buSzPct val="10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>
                <a:latin typeface="Calibri" pitchFamily="34" charset="0"/>
              </a:rPr>
              <a:t>Planning for Real™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571875" y="1285875"/>
            <a:ext cx="5286375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1313" indent="-341313">
              <a:lnSpc>
                <a:spcPct val="80000"/>
              </a:lnSpc>
              <a:spcBef>
                <a:spcPts val="700"/>
              </a:spcBef>
              <a:buClr>
                <a:srgbClr val="000000"/>
              </a:buClr>
              <a:buSzPct val="10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>
                <a:latin typeface="Calibri" pitchFamily="34" charset="0"/>
              </a:rPr>
              <a:t>Citizens’ juries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715000" y="4214813"/>
            <a:ext cx="3429000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1313" indent="-341313">
              <a:lnSpc>
                <a:spcPct val="80000"/>
              </a:lnSpc>
              <a:spcBef>
                <a:spcPts val="700"/>
              </a:spcBef>
              <a:buClr>
                <a:srgbClr val="000000"/>
              </a:buClr>
              <a:buSzPct val="10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>
                <a:latin typeface="Calibri" pitchFamily="34" charset="0"/>
              </a:rPr>
              <a:t>Citizens’ Summits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55650" y="2428875"/>
            <a:ext cx="324485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1313" indent="-341313">
              <a:lnSpc>
                <a:spcPct val="80000"/>
              </a:lnSpc>
              <a:spcBef>
                <a:spcPts val="700"/>
              </a:spcBef>
              <a:buClr>
                <a:srgbClr val="000000"/>
              </a:buClr>
              <a:buSzPct val="10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>
                <a:latin typeface="Calibri" pitchFamily="34" charset="0"/>
              </a:rPr>
              <a:t>Deliberative Polling™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500563" y="2924175"/>
            <a:ext cx="485775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1313" indent="-341313">
              <a:lnSpc>
                <a:spcPct val="80000"/>
              </a:lnSpc>
              <a:spcBef>
                <a:spcPts val="700"/>
              </a:spcBef>
              <a:buClr>
                <a:srgbClr val="000000"/>
              </a:buClr>
              <a:buSzPct val="10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>
                <a:latin typeface="Calibri" pitchFamily="34" charset="0"/>
              </a:rPr>
              <a:t>Local involvement Networks 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71500" y="3929063"/>
            <a:ext cx="5286375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1313" indent="-341313">
              <a:lnSpc>
                <a:spcPct val="80000"/>
              </a:lnSpc>
              <a:spcBef>
                <a:spcPts val="700"/>
              </a:spcBef>
              <a:buClr>
                <a:srgbClr val="000000"/>
              </a:buClr>
              <a:buSzPct val="10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>
                <a:latin typeface="Calibri" pitchFamily="34" charset="0"/>
              </a:rPr>
              <a:t>E-Petitions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85750" y="6215063"/>
            <a:ext cx="2286000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1313" indent="-341313">
              <a:lnSpc>
                <a:spcPct val="80000"/>
              </a:lnSpc>
              <a:spcBef>
                <a:spcPts val="700"/>
              </a:spcBef>
              <a:buClr>
                <a:srgbClr val="000000"/>
              </a:buClr>
              <a:buSzPct val="10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>
                <a:latin typeface="Calibri" pitchFamily="34" charset="0"/>
              </a:rPr>
              <a:t>Opinion Polls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643313" y="5857875"/>
            <a:ext cx="5286375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1313" indent="-341313">
              <a:lnSpc>
                <a:spcPct val="80000"/>
              </a:lnSpc>
              <a:spcBef>
                <a:spcPts val="700"/>
              </a:spcBef>
              <a:buClr>
                <a:srgbClr val="000000"/>
              </a:buClr>
              <a:buSzPct val="10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>
                <a:latin typeface="Calibri" pitchFamily="34" charset="0"/>
              </a:rPr>
              <a:t>Citizens’ Panels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071813" y="5214938"/>
            <a:ext cx="5286375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1313" indent="-341313">
              <a:lnSpc>
                <a:spcPct val="80000"/>
              </a:lnSpc>
              <a:spcBef>
                <a:spcPts val="700"/>
              </a:spcBef>
              <a:buClr>
                <a:srgbClr val="000000"/>
              </a:buClr>
              <a:buSzPct val="10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>
                <a:latin typeface="Calibri" pitchFamily="34" charset="0"/>
              </a:rPr>
              <a:t>World Cafe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500813" y="5357813"/>
            <a:ext cx="264318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1313" indent="-341313">
              <a:lnSpc>
                <a:spcPct val="80000"/>
              </a:lnSpc>
              <a:spcBef>
                <a:spcPts val="700"/>
              </a:spcBef>
              <a:buClr>
                <a:srgbClr val="000000"/>
              </a:buClr>
              <a:buSzPct val="10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>
                <a:latin typeface="Calibri" pitchFamily="34" charset="0"/>
              </a:rPr>
              <a:t>Forum Theatre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500438" y="3214688"/>
            <a:ext cx="2428875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1313" indent="-341313">
              <a:lnSpc>
                <a:spcPct val="80000"/>
              </a:lnSpc>
              <a:spcBef>
                <a:spcPts val="700"/>
              </a:spcBef>
              <a:buClr>
                <a:srgbClr val="000000"/>
              </a:buClr>
              <a:buSzPct val="10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>
                <a:latin typeface="Calibri" pitchFamily="34" charset="0"/>
              </a:rPr>
              <a:t>Focus Groups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000750" y="1500188"/>
            <a:ext cx="2500313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1313" indent="-341313">
              <a:lnSpc>
                <a:spcPct val="80000"/>
              </a:lnSpc>
              <a:spcBef>
                <a:spcPts val="700"/>
              </a:spcBef>
              <a:buClr>
                <a:srgbClr val="000000"/>
              </a:buClr>
              <a:buSzPct val="10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>
                <a:latin typeface="Calibri" pitchFamily="34" charset="0"/>
              </a:rPr>
              <a:t>Future Search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786063" y="1857375"/>
            <a:ext cx="2286000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1313" indent="-341313">
              <a:lnSpc>
                <a:spcPct val="80000"/>
              </a:lnSpc>
              <a:spcBef>
                <a:spcPts val="700"/>
              </a:spcBef>
              <a:buClr>
                <a:srgbClr val="000000"/>
              </a:buClr>
              <a:buSzPct val="10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>
                <a:latin typeface="Calibri" pitchFamily="34" charset="0"/>
              </a:rPr>
              <a:t>Open Space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500688" y="4714875"/>
            <a:ext cx="2714625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1313" indent="-341313">
              <a:lnSpc>
                <a:spcPct val="80000"/>
              </a:lnSpc>
              <a:spcBef>
                <a:spcPts val="700"/>
              </a:spcBef>
              <a:buClr>
                <a:srgbClr val="000000"/>
              </a:buClr>
              <a:buSzPct val="10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>
                <a:latin typeface="Calibri" pitchFamily="34" charset="0"/>
              </a:rPr>
              <a:t>Wikis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68313" y="3068638"/>
            <a:ext cx="814387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0" rev="1800000"/>
            </a:camera>
            <a:lightRig rig="threePt" dir="t"/>
          </a:scene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400" b="1" dirty="0">
                <a:solidFill>
                  <a:srgbClr val="C00000"/>
                </a:solidFill>
                <a:latin typeface="Calibri" pitchFamily="34" charset="0"/>
              </a:rPr>
              <a:t>The possibilities are endless...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357313" y="4429125"/>
            <a:ext cx="6143625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1313" indent="-341313">
              <a:lnSpc>
                <a:spcPct val="80000"/>
              </a:lnSpc>
              <a:spcBef>
                <a:spcPts val="700"/>
              </a:spcBef>
              <a:buClr>
                <a:srgbClr val="000000"/>
              </a:buClr>
              <a:buSzPct val="10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>
                <a:latin typeface="Calibri" pitchFamily="34" charset="0"/>
              </a:rPr>
              <a:t>Participatory Budgeting </a:t>
            </a:r>
          </a:p>
        </p:txBody>
      </p:sp>
      <p:sp>
        <p:nvSpPr>
          <p:cNvPr id="4917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5400" smtClean="0">
                <a:solidFill>
                  <a:srgbClr val="009999"/>
                </a:solidFill>
              </a:rPr>
              <a:t>Methods</a:t>
            </a:r>
          </a:p>
        </p:txBody>
      </p:sp>
      <p:pic>
        <p:nvPicPr>
          <p:cNvPr id="27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C6B49-55E4-411E-8008-2F35F285333E}" type="slidenum">
              <a:rPr lang="en-GB" smtClean="0"/>
              <a:pPr/>
              <a:t>43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4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8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  <p:bldP spid="18" grpId="0" build="p"/>
      <p:bldP spid="19" grpId="0" build="p"/>
      <p:bldP spid="20" grpId="0" build="p"/>
      <p:bldP spid="21" grpId="0" build="p"/>
      <p:bldP spid="22" grpId="0" build="p"/>
      <p:bldP spid="23" grpId="0" build="p"/>
      <p:bldP spid="24" grpId="0" build="p"/>
      <p:bldP spid="25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defRPr/>
            </a:pPr>
            <a:r>
              <a:rPr lang="en-GB" dirty="0" smtClean="0">
                <a:solidFill>
                  <a:schemeClr val="accent5">
                    <a:lumMod val="50000"/>
                  </a:schemeClr>
                </a:solidFill>
              </a:rPr>
              <a:t>Origin of methods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Direct democracy</a:t>
            </a:r>
          </a:p>
          <a:p>
            <a:r>
              <a:rPr lang="en-GB" smtClean="0"/>
              <a:t>Market research</a:t>
            </a:r>
          </a:p>
          <a:p>
            <a:r>
              <a:rPr lang="en-GB" smtClean="0"/>
              <a:t>Social research</a:t>
            </a:r>
          </a:p>
          <a:p>
            <a:r>
              <a:rPr lang="en-GB" smtClean="0"/>
              <a:t>Community Development</a:t>
            </a:r>
          </a:p>
          <a:p>
            <a:r>
              <a:rPr lang="en-GB" smtClean="0"/>
              <a:t>Organisational Change </a:t>
            </a:r>
          </a:p>
          <a:p>
            <a:r>
              <a:rPr lang="en-GB" smtClean="0"/>
              <a:t>Online</a:t>
            </a:r>
          </a:p>
          <a:p>
            <a:pPr>
              <a:buFont typeface="Arial" charset="0"/>
              <a:buNone/>
            </a:pPr>
            <a:endParaRPr lang="en-GB" smtClean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44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allAtOnce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2514600" y="609600"/>
            <a:ext cx="6248400" cy="946150"/>
            <a:chOff x="2514600" y="609600"/>
            <a:chExt cx="6248400" cy="946150"/>
          </a:xfrm>
        </p:grpSpPr>
        <p:sp>
          <p:nvSpPr>
            <p:cNvPr id="84994" name="Text Box 2"/>
            <p:cNvSpPr txBox="1">
              <a:spLocks noChangeArrowheads="1"/>
            </p:cNvSpPr>
            <p:nvPr/>
          </p:nvSpPr>
          <p:spPr bwMode="auto">
            <a:xfrm>
              <a:off x="2514600" y="609600"/>
              <a:ext cx="1676400" cy="946150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GB" sz="2800" dirty="0">
                  <a:solidFill>
                    <a:srgbClr val="000066"/>
                  </a:solidFill>
                  <a:latin typeface="+mn-lt"/>
                </a:rPr>
                <a:t>social research</a:t>
              </a:r>
            </a:p>
          </p:txBody>
        </p:sp>
        <p:sp>
          <p:nvSpPr>
            <p:cNvPr id="84995" name="Text Box 3"/>
            <p:cNvSpPr txBox="1">
              <a:spLocks noChangeArrowheads="1"/>
            </p:cNvSpPr>
            <p:nvPr/>
          </p:nvSpPr>
          <p:spPr bwMode="auto">
            <a:xfrm>
              <a:off x="4495800" y="609600"/>
              <a:ext cx="1981200" cy="946150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GB" sz="2800" dirty="0">
                  <a:solidFill>
                    <a:srgbClr val="000066"/>
                  </a:solidFill>
                  <a:latin typeface="+mn-lt"/>
                </a:rPr>
                <a:t>market research</a:t>
              </a:r>
            </a:p>
          </p:txBody>
        </p:sp>
        <p:sp>
          <p:nvSpPr>
            <p:cNvPr id="84996" name="Text Box 4"/>
            <p:cNvSpPr txBox="1">
              <a:spLocks noChangeArrowheads="1"/>
            </p:cNvSpPr>
            <p:nvPr/>
          </p:nvSpPr>
          <p:spPr bwMode="auto">
            <a:xfrm>
              <a:off x="6858000" y="609600"/>
              <a:ext cx="1905000" cy="946150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GB" sz="2800" dirty="0">
                  <a:solidFill>
                    <a:srgbClr val="000066"/>
                  </a:solidFill>
                  <a:latin typeface="+mn-lt"/>
                </a:rPr>
                <a:t>conflict  resolution</a:t>
              </a:r>
            </a:p>
          </p:txBody>
        </p:sp>
      </p:grpSp>
      <p:sp>
        <p:nvSpPr>
          <p:cNvPr id="85004" name="Text Box 12"/>
          <p:cNvSpPr txBox="1">
            <a:spLocks noChangeArrowheads="1"/>
          </p:cNvSpPr>
          <p:nvPr/>
        </p:nvSpPr>
        <p:spPr bwMode="auto">
          <a:xfrm>
            <a:off x="304800" y="685800"/>
            <a:ext cx="1752600" cy="7016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4000" dirty="0">
                <a:solidFill>
                  <a:srgbClr val="FF0066"/>
                </a:solidFill>
                <a:latin typeface="+mn-lt"/>
              </a:rPr>
              <a:t>theory</a:t>
            </a:r>
          </a:p>
        </p:txBody>
      </p:sp>
      <p:sp>
        <p:nvSpPr>
          <p:cNvPr id="85005" name="Text Box 13"/>
          <p:cNvSpPr txBox="1">
            <a:spLocks noChangeArrowheads="1"/>
          </p:cNvSpPr>
          <p:nvPr/>
        </p:nvSpPr>
        <p:spPr bwMode="auto">
          <a:xfrm>
            <a:off x="76200" y="2803525"/>
            <a:ext cx="1981200" cy="7016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4000" dirty="0">
                <a:solidFill>
                  <a:srgbClr val="FF0066"/>
                </a:solidFill>
                <a:latin typeface="+mn-lt"/>
              </a:rPr>
              <a:t>practice</a:t>
            </a:r>
          </a:p>
        </p:txBody>
      </p:sp>
      <p:sp>
        <p:nvSpPr>
          <p:cNvPr id="85006" name="Text Box 14"/>
          <p:cNvSpPr txBox="1">
            <a:spLocks noChangeArrowheads="1"/>
          </p:cNvSpPr>
          <p:nvPr/>
        </p:nvSpPr>
        <p:spPr bwMode="auto">
          <a:xfrm>
            <a:off x="228600" y="4876800"/>
            <a:ext cx="1752600" cy="7016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sz="4000" dirty="0">
                <a:solidFill>
                  <a:srgbClr val="FF0066"/>
                </a:solidFill>
                <a:latin typeface="+mn-lt"/>
              </a:rPr>
              <a:t>impact</a:t>
            </a:r>
          </a:p>
        </p:txBody>
      </p: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2438400" y="2057400"/>
            <a:ext cx="6172200" cy="1639888"/>
            <a:chOff x="2438400" y="2057400"/>
            <a:chExt cx="6172200" cy="1639888"/>
          </a:xfrm>
        </p:grpSpPr>
        <p:sp>
          <p:nvSpPr>
            <p:cNvPr id="84997" name="Text Box 5"/>
            <p:cNvSpPr txBox="1">
              <a:spLocks noChangeArrowheads="1"/>
            </p:cNvSpPr>
            <p:nvPr/>
          </p:nvSpPr>
          <p:spPr bwMode="auto">
            <a:xfrm>
              <a:off x="2438400" y="2743200"/>
              <a:ext cx="1676400" cy="946150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GB" sz="2800" dirty="0">
                  <a:solidFill>
                    <a:srgbClr val="0066FF"/>
                  </a:solidFill>
                  <a:latin typeface="+mn-lt"/>
                </a:rPr>
                <a:t>citizens’ juries</a:t>
              </a:r>
            </a:p>
          </p:txBody>
        </p:sp>
        <p:sp>
          <p:nvSpPr>
            <p:cNvPr id="84998" name="Text Box 6"/>
            <p:cNvSpPr txBox="1">
              <a:spLocks noChangeArrowheads="1"/>
            </p:cNvSpPr>
            <p:nvPr/>
          </p:nvSpPr>
          <p:spPr bwMode="auto">
            <a:xfrm>
              <a:off x="4648200" y="2743200"/>
              <a:ext cx="1676400" cy="954088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GB" sz="2800" dirty="0">
                  <a:solidFill>
                    <a:srgbClr val="0066FF"/>
                  </a:solidFill>
                  <a:latin typeface="+mn-lt"/>
                </a:rPr>
                <a:t>focus groups</a:t>
              </a:r>
            </a:p>
          </p:txBody>
        </p:sp>
        <p:sp>
          <p:nvSpPr>
            <p:cNvPr id="84999" name="Text Box 7"/>
            <p:cNvSpPr txBox="1">
              <a:spLocks noChangeArrowheads="1"/>
            </p:cNvSpPr>
            <p:nvPr/>
          </p:nvSpPr>
          <p:spPr bwMode="auto">
            <a:xfrm>
              <a:off x="6934200" y="2909888"/>
              <a:ext cx="1676400" cy="51911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GB" sz="2800" dirty="0">
                  <a:solidFill>
                    <a:srgbClr val="0066FF"/>
                  </a:solidFill>
                  <a:latin typeface="+mn-lt"/>
                </a:rPr>
                <a:t>dialogue</a:t>
              </a:r>
            </a:p>
          </p:txBody>
        </p:sp>
        <p:sp>
          <p:nvSpPr>
            <p:cNvPr id="85008" name="AutoShape 16"/>
            <p:cNvSpPr>
              <a:spLocks noChangeArrowheads="1"/>
            </p:cNvSpPr>
            <p:nvPr/>
          </p:nvSpPr>
          <p:spPr bwMode="auto">
            <a:xfrm>
              <a:off x="3124200" y="2057400"/>
              <a:ext cx="304800" cy="457200"/>
            </a:xfrm>
            <a:prstGeom prst="downArrow">
              <a:avLst>
                <a:gd name="adj1" fmla="val 50000"/>
                <a:gd name="adj2" fmla="val 37500"/>
              </a:avLst>
            </a:prstGeom>
            <a:solidFill>
              <a:srgbClr val="000000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 dirty="0">
                <a:latin typeface="+mn-lt"/>
              </a:endParaRPr>
            </a:p>
          </p:txBody>
        </p:sp>
        <p:sp>
          <p:nvSpPr>
            <p:cNvPr id="85010" name="AutoShape 18"/>
            <p:cNvSpPr>
              <a:spLocks noChangeArrowheads="1"/>
            </p:cNvSpPr>
            <p:nvPr/>
          </p:nvSpPr>
          <p:spPr bwMode="auto">
            <a:xfrm>
              <a:off x="5334000" y="2057400"/>
              <a:ext cx="304800" cy="457200"/>
            </a:xfrm>
            <a:prstGeom prst="downArrow">
              <a:avLst>
                <a:gd name="adj1" fmla="val 50000"/>
                <a:gd name="adj2" fmla="val 37500"/>
              </a:avLst>
            </a:prstGeom>
            <a:solidFill>
              <a:srgbClr val="000000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 dirty="0">
                <a:latin typeface="+mn-lt"/>
              </a:endParaRPr>
            </a:p>
          </p:txBody>
        </p:sp>
        <p:sp>
          <p:nvSpPr>
            <p:cNvPr id="85011" name="AutoShape 19"/>
            <p:cNvSpPr>
              <a:spLocks noChangeArrowheads="1"/>
            </p:cNvSpPr>
            <p:nvPr/>
          </p:nvSpPr>
          <p:spPr bwMode="auto">
            <a:xfrm>
              <a:off x="7620000" y="2057400"/>
              <a:ext cx="304800" cy="457200"/>
            </a:xfrm>
            <a:prstGeom prst="downArrow">
              <a:avLst>
                <a:gd name="adj1" fmla="val 50000"/>
                <a:gd name="adj2" fmla="val 37500"/>
              </a:avLst>
            </a:prstGeom>
            <a:solidFill>
              <a:srgbClr val="000000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 dirty="0">
                <a:latin typeface="+mn-lt"/>
              </a:endParaRPr>
            </a:p>
          </p:txBody>
        </p:sp>
      </p:grp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2209800" y="4000500"/>
            <a:ext cx="6705600" cy="1746250"/>
            <a:chOff x="2209800" y="4000504"/>
            <a:chExt cx="6705600" cy="1746246"/>
          </a:xfrm>
        </p:grpSpPr>
        <p:sp>
          <p:nvSpPr>
            <p:cNvPr id="85000" name="Text Box 8"/>
            <p:cNvSpPr txBox="1">
              <a:spLocks noChangeArrowheads="1"/>
            </p:cNvSpPr>
            <p:nvPr/>
          </p:nvSpPr>
          <p:spPr bwMode="auto">
            <a:xfrm>
              <a:off x="2209800" y="4800602"/>
              <a:ext cx="2133600" cy="946148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GB" sz="2800" dirty="0">
                  <a:solidFill>
                    <a:srgbClr val="0099CC"/>
                  </a:solidFill>
                  <a:latin typeface="+mn-lt"/>
                </a:rPr>
                <a:t>option assessment</a:t>
              </a:r>
            </a:p>
          </p:txBody>
        </p:sp>
        <p:sp>
          <p:nvSpPr>
            <p:cNvPr id="85001" name="Text Box 9"/>
            <p:cNvSpPr txBox="1">
              <a:spLocks noChangeArrowheads="1"/>
            </p:cNvSpPr>
            <p:nvPr/>
          </p:nvSpPr>
          <p:spPr bwMode="auto">
            <a:xfrm>
              <a:off x="4419600" y="4800602"/>
              <a:ext cx="2057400" cy="946148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GB" sz="2800" dirty="0">
                  <a:solidFill>
                    <a:srgbClr val="0099CC"/>
                  </a:solidFill>
                  <a:latin typeface="+mn-lt"/>
                </a:rPr>
                <a:t>understand people</a:t>
              </a:r>
            </a:p>
          </p:txBody>
        </p:sp>
        <p:sp>
          <p:nvSpPr>
            <p:cNvPr id="85002" name="Text Box 10"/>
            <p:cNvSpPr txBox="1">
              <a:spLocks noChangeArrowheads="1"/>
            </p:cNvSpPr>
            <p:nvPr/>
          </p:nvSpPr>
          <p:spPr bwMode="auto">
            <a:xfrm>
              <a:off x="6705600" y="4768852"/>
              <a:ext cx="2209800" cy="946148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GB" sz="2800" dirty="0">
                  <a:solidFill>
                    <a:srgbClr val="0099CC"/>
                  </a:solidFill>
                  <a:latin typeface="+mn-lt"/>
                </a:rPr>
                <a:t>build relationships</a:t>
              </a:r>
            </a:p>
          </p:txBody>
        </p:sp>
        <p:sp>
          <p:nvSpPr>
            <p:cNvPr id="85007" name="AutoShape 15"/>
            <p:cNvSpPr>
              <a:spLocks noChangeArrowheads="1"/>
            </p:cNvSpPr>
            <p:nvPr/>
          </p:nvSpPr>
          <p:spPr bwMode="auto">
            <a:xfrm>
              <a:off x="3124200" y="4038604"/>
              <a:ext cx="304800" cy="457199"/>
            </a:xfrm>
            <a:prstGeom prst="downArrow">
              <a:avLst>
                <a:gd name="adj1" fmla="val 50000"/>
                <a:gd name="adj2" fmla="val 37500"/>
              </a:avLst>
            </a:prstGeom>
            <a:solidFill>
              <a:srgbClr val="000000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 dirty="0">
                <a:latin typeface="+mn-lt"/>
              </a:endParaRPr>
            </a:p>
          </p:txBody>
        </p:sp>
        <p:sp>
          <p:nvSpPr>
            <p:cNvPr id="85009" name="AutoShape 17"/>
            <p:cNvSpPr>
              <a:spLocks noChangeArrowheads="1"/>
            </p:cNvSpPr>
            <p:nvPr/>
          </p:nvSpPr>
          <p:spPr bwMode="auto">
            <a:xfrm>
              <a:off x="5334000" y="4038604"/>
              <a:ext cx="304800" cy="457199"/>
            </a:xfrm>
            <a:prstGeom prst="downArrow">
              <a:avLst>
                <a:gd name="adj1" fmla="val 50000"/>
                <a:gd name="adj2" fmla="val 37500"/>
              </a:avLst>
            </a:prstGeom>
            <a:solidFill>
              <a:srgbClr val="000000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 dirty="0">
                <a:latin typeface="+mn-lt"/>
              </a:endParaRPr>
            </a:p>
          </p:txBody>
        </p:sp>
        <p:sp>
          <p:nvSpPr>
            <p:cNvPr id="85012" name="AutoShape 20"/>
            <p:cNvSpPr>
              <a:spLocks noChangeArrowheads="1"/>
            </p:cNvSpPr>
            <p:nvPr/>
          </p:nvSpPr>
          <p:spPr bwMode="auto">
            <a:xfrm>
              <a:off x="7643813" y="4000504"/>
              <a:ext cx="304800" cy="457199"/>
            </a:xfrm>
            <a:prstGeom prst="downArrow">
              <a:avLst>
                <a:gd name="adj1" fmla="val 50000"/>
                <a:gd name="adj2" fmla="val 37500"/>
              </a:avLst>
            </a:prstGeom>
            <a:solidFill>
              <a:srgbClr val="000000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 dirty="0">
                <a:latin typeface="+mn-lt"/>
              </a:endParaRPr>
            </a:p>
          </p:txBody>
        </p:sp>
      </p:grpSp>
      <p:pic>
        <p:nvPicPr>
          <p:cNvPr id="24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0C95F-1409-45E1-9E1E-3085B3613E00}" type="slidenum">
              <a:rPr lang="en-GB" smtClean="0"/>
              <a:pPr/>
              <a:t>45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Methods differ according to </a:t>
            </a:r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Where from</a:t>
            </a:r>
          </a:p>
          <a:p>
            <a:r>
              <a:rPr lang="en-GB" dirty="0" smtClean="0"/>
              <a:t>Number of participants</a:t>
            </a:r>
          </a:p>
          <a:p>
            <a:r>
              <a:rPr lang="en-GB" dirty="0" smtClean="0"/>
              <a:t>Time/cost</a:t>
            </a:r>
          </a:p>
          <a:p>
            <a:r>
              <a:rPr lang="en-GB" dirty="0" smtClean="0"/>
              <a:t>Level of participation</a:t>
            </a:r>
          </a:p>
          <a:p>
            <a:r>
              <a:rPr lang="en-GB" dirty="0" smtClean="0"/>
              <a:t>Intensity of discussion</a:t>
            </a:r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46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defRPr/>
            </a:pP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Not just about methods</a:t>
            </a:r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Don’t forget:</a:t>
            </a:r>
          </a:p>
          <a:p>
            <a:pPr lvl="1"/>
            <a:r>
              <a:rPr lang="en-GB" smtClean="0"/>
              <a:t>Purpose</a:t>
            </a:r>
          </a:p>
          <a:p>
            <a:pPr lvl="1"/>
            <a:r>
              <a:rPr lang="en-GB" smtClean="0"/>
              <a:t>Context</a:t>
            </a:r>
          </a:p>
          <a:p>
            <a:pPr lvl="1"/>
            <a:r>
              <a:rPr lang="en-GB" smtClean="0"/>
              <a:t>Participants</a:t>
            </a:r>
          </a:p>
          <a:p>
            <a:r>
              <a:rPr lang="en-GB" smtClean="0"/>
              <a:t>Methods can be combined</a:t>
            </a:r>
          </a:p>
          <a:p>
            <a:r>
              <a:rPr lang="en-GB" smtClean="0"/>
              <a:t>Elements of methods can be incorporated into others</a:t>
            </a:r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47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Methods Exercise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GB" dirty="0" smtClean="0"/>
              <a:t>•	Quantitative Research -Citizens Panel</a:t>
            </a:r>
          </a:p>
          <a:p>
            <a:pPr>
              <a:buNone/>
            </a:pPr>
            <a:r>
              <a:rPr lang="en-GB" dirty="0" smtClean="0"/>
              <a:t>•	Qualitative research -Consensus Conference</a:t>
            </a:r>
          </a:p>
          <a:p>
            <a:pPr>
              <a:buNone/>
            </a:pPr>
            <a:r>
              <a:rPr lang="en-GB" dirty="0" smtClean="0"/>
              <a:t>•	Deliberative participation -Future Search</a:t>
            </a:r>
          </a:p>
          <a:p>
            <a:pPr>
              <a:buNone/>
            </a:pPr>
            <a:r>
              <a:rPr lang="en-GB" dirty="0" smtClean="0"/>
              <a:t>•	Online participation -Online Forum</a:t>
            </a:r>
          </a:p>
          <a:p>
            <a:pPr>
              <a:buNone/>
            </a:pPr>
            <a:r>
              <a:rPr lang="en-GB" dirty="0" smtClean="0"/>
              <a:t>•	Decision making tools -User Panel</a:t>
            </a:r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48</a:t>
            </a:fld>
            <a:endParaRPr lang="en-GB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Exercise: Methods exercise</a:t>
            </a:r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indent="-742950">
              <a:buFont typeface="Arial" charset="0"/>
              <a:buNone/>
            </a:pPr>
            <a:r>
              <a:rPr lang="en-GB" sz="3600" b="1" dirty="0" smtClean="0"/>
              <a:t>Small groups</a:t>
            </a:r>
          </a:p>
          <a:p>
            <a:pPr marL="742950" indent="-742950">
              <a:buFont typeface="Calibri" pitchFamily="34" charset="0"/>
              <a:buAutoNum type="arabicPeriod"/>
            </a:pPr>
            <a:r>
              <a:rPr lang="en-GB" sz="3600" dirty="0" smtClean="0"/>
              <a:t>Look at one method </a:t>
            </a:r>
          </a:p>
          <a:p>
            <a:pPr lvl="2"/>
            <a:r>
              <a:rPr lang="en-GB" dirty="0" smtClean="0"/>
              <a:t>Basic Info</a:t>
            </a:r>
          </a:p>
          <a:p>
            <a:pPr lvl="2"/>
            <a:r>
              <a:rPr lang="en-GB" dirty="0" smtClean="0"/>
              <a:t>Strength</a:t>
            </a:r>
          </a:p>
          <a:p>
            <a:pPr lvl="2"/>
            <a:r>
              <a:rPr lang="en-GB" dirty="0" smtClean="0"/>
              <a:t>Weakness</a:t>
            </a:r>
          </a:p>
          <a:p>
            <a:pPr lvl="2"/>
            <a:r>
              <a:rPr lang="en-GB" dirty="0" smtClean="0"/>
              <a:t>Time</a:t>
            </a:r>
          </a:p>
          <a:p>
            <a:pPr lvl="2"/>
            <a:r>
              <a:rPr lang="en-GB" dirty="0" smtClean="0"/>
              <a:t>People</a:t>
            </a:r>
          </a:p>
          <a:p>
            <a:pPr marL="742950" indent="-742950">
              <a:buFont typeface="Calibri" pitchFamily="34" charset="0"/>
              <a:buAutoNum type="arabicPeriod"/>
            </a:pPr>
            <a:r>
              <a:rPr lang="en-GB" sz="3600" dirty="0" smtClean="0"/>
              <a:t>Pitch your methods to group</a:t>
            </a:r>
          </a:p>
          <a:p>
            <a:pPr marL="742950" indent="-742950">
              <a:buFont typeface="Calibri" pitchFamily="34" charset="0"/>
              <a:buAutoNum type="arabicPeriod"/>
            </a:pPr>
            <a:r>
              <a:rPr lang="en-GB" sz="3600" dirty="0" smtClean="0"/>
              <a:t>Group discussion</a:t>
            </a:r>
            <a:endParaRPr lang="en-GB" sz="2400" dirty="0" smtClean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49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3"/>
          <p:cNvSpPr txBox="1">
            <a:spLocks noChangeArrowheads="1"/>
          </p:cNvSpPr>
          <p:nvPr/>
        </p:nvSpPr>
        <p:spPr bwMode="auto">
          <a:xfrm>
            <a:off x="322263" y="1988840"/>
            <a:ext cx="8497887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34988" indent="-357188">
              <a:spcAft>
                <a:spcPts val="1200"/>
              </a:spcAft>
              <a:buFont typeface="Arial" pitchFamily="34" charset="0"/>
              <a:buChar char="•"/>
            </a:pPr>
            <a:r>
              <a:rPr lang="en-US" sz="3200" dirty="0" smtClean="0">
                <a:latin typeface="+mn-lt"/>
              </a:rPr>
              <a:t>Registered Charity</a:t>
            </a:r>
            <a:endParaRPr lang="en-US" sz="3200" dirty="0">
              <a:latin typeface="+mn-lt"/>
            </a:endParaRPr>
          </a:p>
          <a:p>
            <a:pPr marL="534988" indent="-357188">
              <a:spcAft>
                <a:spcPts val="1200"/>
              </a:spcAft>
              <a:buFont typeface="Arial" pitchFamily="34" charset="0"/>
              <a:buChar char="•"/>
            </a:pPr>
            <a:r>
              <a:rPr lang="en-US" sz="3200" dirty="0" smtClean="0">
                <a:latin typeface="+mn-lt"/>
              </a:rPr>
              <a:t>Focus</a:t>
            </a:r>
            <a:r>
              <a:rPr lang="en-US" sz="3200" dirty="0">
                <a:latin typeface="+mn-lt"/>
              </a:rPr>
              <a:t>: Public and stakeholder </a:t>
            </a:r>
            <a:r>
              <a:rPr lang="en-US" sz="3200" dirty="0" smtClean="0">
                <a:latin typeface="+mn-lt"/>
              </a:rPr>
              <a:t>participation</a:t>
            </a:r>
          </a:p>
          <a:p>
            <a:pPr marL="534988" indent="-357188">
              <a:spcAft>
                <a:spcPts val="1200"/>
              </a:spcAft>
              <a:buFont typeface="Arial" pitchFamily="34" charset="0"/>
              <a:buChar char="•"/>
            </a:pPr>
            <a:r>
              <a:rPr lang="en-US" sz="3200" dirty="0" smtClean="0">
                <a:latin typeface="+mn-lt"/>
              </a:rPr>
              <a:t>Works </a:t>
            </a:r>
            <a:r>
              <a:rPr lang="en-US" sz="3200" dirty="0">
                <a:latin typeface="+mn-lt"/>
              </a:rPr>
              <a:t>with: </a:t>
            </a:r>
            <a:r>
              <a:rPr lang="en-GB" sz="3200" dirty="0">
                <a:latin typeface="+mn-lt"/>
              </a:rPr>
              <a:t>Central &amp; local government. Health </a:t>
            </a:r>
            <a:r>
              <a:rPr lang="en-GB" sz="3200" dirty="0" smtClean="0">
                <a:latin typeface="+mn-lt"/>
              </a:rPr>
              <a:t>organisations, NGOs </a:t>
            </a:r>
            <a:r>
              <a:rPr lang="en-GB" sz="3200" dirty="0">
                <a:latin typeface="+mn-lt"/>
              </a:rPr>
              <a:t>and International </a:t>
            </a:r>
            <a:r>
              <a:rPr lang="en-GB" sz="3200" dirty="0" smtClean="0">
                <a:latin typeface="+mn-lt"/>
              </a:rPr>
              <a:t>Organisations</a:t>
            </a:r>
          </a:p>
          <a:p>
            <a:pPr marL="177800" lvl="1" indent="357188">
              <a:spcAft>
                <a:spcPts val="1200"/>
              </a:spcAft>
              <a:buFont typeface="Arial" pitchFamily="34" charset="0"/>
              <a:buChar char="•"/>
            </a:pPr>
            <a:r>
              <a:rPr lang="en-US" sz="3200" dirty="0" smtClean="0">
                <a:latin typeface="+mn-lt"/>
              </a:rPr>
              <a:t>www.involve.org.uk </a:t>
            </a:r>
            <a:endParaRPr lang="en-US" sz="3200" dirty="0">
              <a:latin typeface="+mn-lt"/>
            </a:endParaRPr>
          </a:p>
          <a:p>
            <a:pPr>
              <a:buFont typeface="Arial" charset="0"/>
              <a:buChar char="•"/>
            </a:pPr>
            <a:endParaRPr lang="en-US" sz="2800" dirty="0">
              <a:solidFill>
                <a:schemeClr val="accent2"/>
              </a:solidFill>
              <a:latin typeface="Arial" charset="0"/>
            </a:endParaRPr>
          </a:p>
          <a:p>
            <a:pPr>
              <a:buFont typeface="Arial" charset="0"/>
              <a:buChar char="•"/>
            </a:pPr>
            <a:endParaRPr lang="en-US" sz="2800" dirty="0">
              <a:solidFill>
                <a:schemeClr val="accent2"/>
              </a:solidFill>
              <a:latin typeface="Arial" charset="0"/>
            </a:endParaRPr>
          </a:p>
        </p:txBody>
      </p:sp>
      <p:pic>
        <p:nvPicPr>
          <p:cNvPr id="2051" name="Picture 5" descr="Involve Logo New Small.jpg"/>
          <p:cNvPicPr>
            <a:picLocks noChangeAspect="1"/>
          </p:cNvPicPr>
          <p:nvPr/>
        </p:nvPicPr>
        <p:blipFill>
          <a:blip r:embed="rId3" cstate="print"/>
          <a:srcRect t="11720" b="10141"/>
          <a:stretch>
            <a:fillRect/>
          </a:stretch>
        </p:blipFill>
        <p:spPr bwMode="auto">
          <a:xfrm>
            <a:off x="2339752" y="476672"/>
            <a:ext cx="41148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0939" y="833860"/>
            <a:ext cx="8229600" cy="928687"/>
          </a:xfrm>
        </p:spPr>
        <p:txBody>
          <a:bodyPr/>
          <a:lstStyle/>
          <a:p>
            <a:pPr algn="l">
              <a:defRPr/>
            </a:pPr>
            <a:r>
              <a:rPr lang="en-GB" sz="5400" dirty="0" smtClean="0"/>
              <a:t>About </a:t>
            </a:r>
            <a:endParaRPr lang="en-GB" sz="5400" dirty="0"/>
          </a:p>
        </p:txBody>
      </p:sp>
      <p:pic>
        <p:nvPicPr>
          <p:cNvPr id="6" name="Picture 23" descr="C:\Users\ÇETİN\Desktop\PESP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Deliberative Exercise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Deliberative workshop on the ageing society</a:t>
            </a:r>
          </a:p>
          <a:p>
            <a:r>
              <a:rPr lang="en-GB" dirty="0" smtClean="0"/>
              <a:t>Return to your stakeholder roles</a:t>
            </a:r>
          </a:p>
          <a:p>
            <a:r>
              <a:rPr lang="en-GB" dirty="0" smtClean="0"/>
              <a:t>One person acts as policy maker/facilitator</a:t>
            </a:r>
          </a:p>
          <a:p>
            <a:endParaRPr lang="en-GB" dirty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50</a:t>
            </a:fld>
            <a:endParaRPr lang="en-GB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Ground Rules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dirty="0" smtClean="0"/>
              <a:t> </a:t>
            </a:r>
          </a:p>
          <a:p>
            <a:r>
              <a:rPr lang="en-GB" dirty="0" smtClean="0"/>
              <a:t>Do not interrupt others</a:t>
            </a:r>
          </a:p>
          <a:p>
            <a:pPr lvl="0"/>
            <a:r>
              <a:rPr lang="en-GB" dirty="0" smtClean="0"/>
              <a:t>Keep your comments short and to the point</a:t>
            </a:r>
          </a:p>
          <a:p>
            <a:pPr lvl="0"/>
            <a:r>
              <a:rPr lang="en-GB" dirty="0" smtClean="0"/>
              <a:t>Encourage quiet participants to contribute</a:t>
            </a:r>
          </a:p>
          <a:p>
            <a:pPr lvl="0"/>
            <a:r>
              <a:rPr lang="en-GB" dirty="0" smtClean="0"/>
              <a:t>Show respect for others and their views</a:t>
            </a:r>
          </a:p>
          <a:p>
            <a:endParaRPr lang="en-GB" dirty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51</a:t>
            </a:fld>
            <a:endParaRPr lang="en-GB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Deliberative Questions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What kind of society do we want in future? </a:t>
            </a:r>
          </a:p>
          <a:p>
            <a:pPr lvl="0"/>
            <a:r>
              <a:rPr lang="en-GB" dirty="0" smtClean="0"/>
              <a:t>Which of these options do you support? Why? </a:t>
            </a:r>
          </a:p>
          <a:p>
            <a:pPr lvl="0"/>
            <a:r>
              <a:rPr lang="en-GB" dirty="0" smtClean="0"/>
              <a:t>Which of these options do you object to? Why? Are there changes to make?</a:t>
            </a:r>
          </a:p>
          <a:p>
            <a:pPr lvl="0"/>
            <a:r>
              <a:rPr lang="en-GB" dirty="0" smtClean="0"/>
              <a:t>Which of these options can you live with? </a:t>
            </a:r>
          </a:p>
          <a:p>
            <a:pPr lvl="0"/>
            <a:r>
              <a:rPr lang="en-GB" dirty="0" smtClean="0"/>
              <a:t>What combination of options gives the Island as a whole the best future?</a:t>
            </a:r>
          </a:p>
          <a:p>
            <a:pPr lvl="0"/>
            <a:r>
              <a:rPr lang="en-GB" dirty="0" smtClean="0"/>
              <a:t>Are there any missing options?</a:t>
            </a:r>
          </a:p>
          <a:p>
            <a:endParaRPr lang="en-GB" dirty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52</a:t>
            </a:fld>
            <a:endParaRPr lang="en-GB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Developing a Strategy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Please select ten option cards as a table group</a:t>
            </a:r>
          </a:p>
          <a:p>
            <a:r>
              <a:rPr lang="en-GB" dirty="0" smtClean="0"/>
              <a:t>Majority voting if need be but aim for consensus</a:t>
            </a:r>
          </a:p>
          <a:p>
            <a:r>
              <a:rPr lang="en-GB" dirty="0" smtClean="0"/>
              <a:t>Facilitator takes results to top table  to agree a  joint strategy </a:t>
            </a:r>
            <a:endParaRPr lang="en-GB" dirty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53</a:t>
            </a:fld>
            <a:endParaRPr lang="en-GB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54</a:t>
            </a:fld>
            <a:endParaRPr lang="en-GB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Scenario replay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Please return to your stakeholder role and decide if you want to support, oppose or be neutral towards the proposed strategy.</a:t>
            </a:r>
          </a:p>
          <a:p>
            <a:r>
              <a:rPr lang="en-GB" dirty="0" smtClean="0"/>
              <a:t>Please add up results on the table and pass to facilitator. </a:t>
            </a:r>
            <a:endParaRPr lang="en-GB" dirty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55</a:t>
            </a:fld>
            <a:endParaRPr lang="en-GB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Scenario Results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56</a:t>
            </a:fld>
            <a:endParaRPr lang="en-GB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Longer Term Challenges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Culture</a:t>
            </a:r>
          </a:p>
          <a:p>
            <a:pPr lvl="0"/>
            <a:r>
              <a:rPr lang="en-GB" dirty="0" smtClean="0"/>
              <a:t>Politics</a:t>
            </a:r>
          </a:p>
          <a:p>
            <a:pPr lvl="0"/>
            <a:r>
              <a:rPr lang="en-GB" dirty="0" smtClean="0"/>
              <a:t>Resources</a:t>
            </a:r>
          </a:p>
          <a:p>
            <a:r>
              <a:rPr lang="en-GB" dirty="0" smtClean="0"/>
              <a:t> </a:t>
            </a:r>
          </a:p>
          <a:p>
            <a:r>
              <a:rPr lang="en-GB" dirty="0" smtClean="0"/>
              <a:t> </a:t>
            </a:r>
          </a:p>
          <a:p>
            <a:r>
              <a:rPr lang="en-GB" dirty="0" smtClean="0"/>
              <a:t> </a:t>
            </a:r>
            <a:endParaRPr lang="en-GB" dirty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57</a:t>
            </a:fld>
            <a:endParaRPr lang="en-GB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4"/>
          <p:cNvSpPr>
            <a:spLocks noChangeArrowheads="1"/>
          </p:cNvSpPr>
          <p:nvPr/>
        </p:nvSpPr>
        <p:spPr bwMode="auto">
          <a:xfrm>
            <a:off x="152400" y="1981200"/>
            <a:ext cx="8205788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  <a:defRPr/>
            </a:pPr>
            <a:endParaRPr lang="en-GB" sz="2800" b="1" dirty="0">
              <a:solidFill>
                <a:srgbClr val="4D4D4D"/>
              </a:solidFill>
              <a:latin typeface="+mn-lt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en-GB" sz="3200" dirty="0">
                <a:latin typeface="+mn-lt"/>
              </a:rPr>
              <a:t>Consider:</a:t>
            </a:r>
          </a:p>
          <a:p>
            <a:pPr marL="342900" indent="-342900">
              <a:buFont typeface="Wingdings" pitchFamily="2" charset="2"/>
              <a:buNone/>
              <a:defRPr/>
            </a:pPr>
            <a:endParaRPr lang="en-GB" sz="1050" dirty="0">
              <a:latin typeface="+mn-lt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2800" dirty="0">
                <a:latin typeface="+mn-lt"/>
              </a:rPr>
              <a:t>How to take outputs forward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2800" dirty="0">
                <a:latin typeface="+mn-lt"/>
              </a:rPr>
              <a:t>What’s been promised (explicitly or implicitly)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2800" dirty="0">
                <a:latin typeface="+mn-lt"/>
              </a:rPr>
              <a:t>What are the internal and external expectations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2800" dirty="0">
                <a:latin typeface="+mn-lt"/>
              </a:rPr>
              <a:t>Communicate the results of the process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2800" dirty="0">
                <a:latin typeface="+mn-lt"/>
              </a:rPr>
              <a:t>Integrate outputs into decision-making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endParaRPr lang="en-GB" sz="2600" dirty="0">
              <a:solidFill>
                <a:srgbClr val="4D4D4D"/>
              </a:solidFill>
            </a:endParaRPr>
          </a:p>
        </p:txBody>
      </p:sp>
      <p:sp>
        <p:nvSpPr>
          <p:cNvPr id="57347" name="Rectangle 6"/>
          <p:cNvSpPr>
            <a:spLocks noChangeArrowheads="1"/>
          </p:cNvSpPr>
          <p:nvPr/>
        </p:nvSpPr>
        <p:spPr bwMode="auto">
          <a:xfrm>
            <a:off x="214313" y="285750"/>
            <a:ext cx="44958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b"/>
          <a:lstStyle/>
          <a:p>
            <a:pPr>
              <a:buFont typeface="Wingdings" pitchFamily="2" charset="2"/>
              <a:buNone/>
              <a:defRPr/>
            </a:pPr>
            <a:r>
              <a:rPr lang="en-GB" sz="4800" dirty="0">
                <a:solidFill>
                  <a:schemeClr val="accent1"/>
                </a:solidFill>
                <a:latin typeface="+mn-lt"/>
              </a:rPr>
              <a:t>Response</a:t>
            </a:r>
            <a:endParaRPr lang="en-GB" sz="4800" b="1" dirty="0">
              <a:solidFill>
                <a:schemeClr val="accent1"/>
              </a:solidFill>
              <a:latin typeface="+mn-lt"/>
            </a:endParaRPr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513006-AF70-4D72-A89D-547E35CF36F6}" type="slidenum">
              <a:rPr lang="en-GB" smtClean="0"/>
              <a:pPr>
                <a:defRPr/>
              </a:pPr>
              <a:t>58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Actions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dirty="0" smtClean="0"/>
              <a:t>What actions can you take after training:</a:t>
            </a:r>
          </a:p>
          <a:p>
            <a:r>
              <a:rPr lang="en-GB" dirty="0" smtClean="0"/>
              <a:t>Training colleagues</a:t>
            </a:r>
          </a:p>
          <a:p>
            <a:r>
              <a:rPr lang="en-GB" dirty="0" smtClean="0"/>
              <a:t>Advising </a:t>
            </a:r>
          </a:p>
          <a:p>
            <a:r>
              <a:rPr lang="en-GB" dirty="0" smtClean="0"/>
              <a:t>Building the business case</a:t>
            </a:r>
          </a:p>
          <a:p>
            <a:r>
              <a:rPr lang="en-GB" dirty="0" smtClean="0"/>
              <a:t>Acting as a critical friend</a:t>
            </a:r>
          </a:p>
          <a:p>
            <a:r>
              <a:rPr lang="en-GB" dirty="0" smtClean="0"/>
              <a:t> </a:t>
            </a:r>
          </a:p>
          <a:p>
            <a:endParaRPr lang="en-GB" dirty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59</a:t>
            </a:fld>
            <a:endParaRPr lang="en-GB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7413" y="6096000"/>
            <a:ext cx="4446587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5" name="TextBox 7"/>
          <p:cNvSpPr txBox="1">
            <a:spLocks noChangeArrowheads="1"/>
          </p:cNvSpPr>
          <p:nvPr/>
        </p:nvSpPr>
        <p:spPr bwMode="auto">
          <a:xfrm>
            <a:off x="4572000" y="5934075"/>
            <a:ext cx="4572000" cy="923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GB">
              <a:latin typeface="Calibri" charset="0"/>
            </a:endParaRPr>
          </a:p>
          <a:p>
            <a:endParaRPr lang="en-GB">
              <a:latin typeface="Calibri" charset="0"/>
            </a:endParaRPr>
          </a:p>
          <a:p>
            <a:endParaRPr lang="en-GB">
              <a:latin typeface="Calibri" charset="0"/>
            </a:endParaRPr>
          </a:p>
        </p:txBody>
      </p:sp>
      <p:pic>
        <p:nvPicPr>
          <p:cNvPr id="8499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2875"/>
            <a:ext cx="9144000" cy="671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Evaluation –Why?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clarifying objectives</a:t>
            </a:r>
          </a:p>
          <a:p>
            <a:r>
              <a:rPr lang="en-GB" smtClean="0"/>
              <a:t>improving project &amp; programme  management</a:t>
            </a:r>
          </a:p>
          <a:p>
            <a:r>
              <a:rPr lang="en-GB" smtClean="0"/>
              <a:t>improved accountability</a:t>
            </a:r>
          </a:p>
          <a:p>
            <a:r>
              <a:rPr lang="en-GB" smtClean="0"/>
              <a:t>improving future practice</a:t>
            </a:r>
          </a:p>
          <a:p>
            <a:r>
              <a:rPr lang="en-GB" smtClean="0"/>
              <a:t>requirement</a:t>
            </a:r>
          </a:p>
          <a:p>
            <a:endParaRPr lang="en-US" smtClean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60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Evaluation –What?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Learning Evaluation or Audit or both?</a:t>
            </a:r>
          </a:p>
          <a:p>
            <a:r>
              <a:rPr lang="en-GB" dirty="0" smtClean="0"/>
              <a:t>Defining you objectives</a:t>
            </a:r>
            <a:endParaRPr lang="tr-TR" dirty="0" smtClean="0"/>
          </a:p>
          <a:p>
            <a:r>
              <a:rPr lang="en-GB" dirty="0" smtClean="0"/>
              <a:t>Quantifiable or qualitative objectives? </a:t>
            </a:r>
          </a:p>
          <a:p>
            <a:r>
              <a:rPr lang="en-GB" dirty="0" smtClean="0"/>
              <a:t>Content objectives/Process objectives </a:t>
            </a:r>
          </a:p>
          <a:p>
            <a:endParaRPr lang="en-GB" dirty="0" smtClean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61</a:t>
            </a:fld>
            <a:endParaRPr lang="en-GB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Evaluation –When?</a:t>
            </a: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mtClean="0"/>
          </a:p>
          <a:p>
            <a:r>
              <a:rPr lang="en-GB" smtClean="0"/>
              <a:t>No good evaluating after events </a:t>
            </a:r>
          </a:p>
          <a:p>
            <a:r>
              <a:rPr lang="en-GB" smtClean="0"/>
              <a:t>Start with end in mind</a:t>
            </a:r>
          </a:p>
          <a:p>
            <a:r>
              <a:rPr lang="en-GB" smtClean="0"/>
              <a:t>Evaluator input in scoping phase</a:t>
            </a:r>
          </a:p>
          <a:p>
            <a:r>
              <a:rPr lang="en-GB" smtClean="0"/>
              <a:t>Plan evaluation alongside project</a:t>
            </a:r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62</a:t>
            </a:fld>
            <a:endParaRPr lang="en-GB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Evaluation –How? 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Monitoring</a:t>
            </a:r>
          </a:p>
          <a:p>
            <a:r>
              <a:rPr lang="en-GB" smtClean="0"/>
              <a:t>Interviews/questionnaires</a:t>
            </a:r>
          </a:p>
          <a:p>
            <a:r>
              <a:rPr lang="en-GB" smtClean="0"/>
              <a:t>Profiling </a:t>
            </a:r>
          </a:p>
          <a:p>
            <a:r>
              <a:rPr lang="en-GB" smtClean="0"/>
              <a:t>Response rates</a:t>
            </a:r>
          </a:p>
          <a:p>
            <a:r>
              <a:rPr lang="en-GB" smtClean="0"/>
              <a:t>Trust/confidence questions</a:t>
            </a:r>
          </a:p>
          <a:p>
            <a:r>
              <a:rPr lang="en-GB" smtClean="0"/>
              <a:t>Log frame</a:t>
            </a:r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63</a:t>
            </a:fld>
            <a:endParaRPr lang="en-GB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Evaluation Logframe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07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Goal/purpose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Indicators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Data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Assumptions</a:t>
                      </a:r>
                      <a:endParaRPr lang="en-GB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 smtClean="0"/>
                    </a:p>
                    <a:p>
                      <a:endParaRPr lang="en-GB" sz="2000" dirty="0" smtClean="0"/>
                    </a:p>
                    <a:p>
                      <a:endParaRPr lang="en-GB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sz="2000" dirty="0" smtClean="0"/>
                    </a:p>
                    <a:p>
                      <a:endParaRPr lang="en-GB" sz="2000" dirty="0" smtClean="0"/>
                    </a:p>
                    <a:p>
                      <a:endParaRPr lang="en-GB" sz="2000" dirty="0" smtClean="0"/>
                    </a:p>
                    <a:p>
                      <a:endParaRPr lang="en-GB" sz="2000" dirty="0" smtClean="0"/>
                    </a:p>
                    <a:p>
                      <a:endParaRPr lang="en-GB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 smtClean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Content Placeholder 3"/>
          <p:cNvGraphicFramePr>
            <a:graphicFrameLocks/>
          </p:cNvGraphicFramePr>
          <p:nvPr/>
        </p:nvGraphicFramePr>
        <p:xfrm>
          <a:off x="428625" y="1571625"/>
          <a:ext cx="8229600" cy="307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Goal/purpose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Indicators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Data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Assumptions</a:t>
                      </a:r>
                      <a:endParaRPr lang="en-GB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What you are trying to achieve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How you will know if this is happening 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How you can gather data on this 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What you are assuming </a:t>
                      </a:r>
                      <a:endParaRPr lang="en-GB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Community</a:t>
                      </a:r>
                      <a:r>
                        <a:rPr lang="en-GB" sz="2000" baseline="0" dirty="0" smtClean="0"/>
                        <a:t> cohesion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More people</a:t>
                      </a:r>
                      <a:r>
                        <a:rPr lang="en-GB" sz="2000" baseline="0" dirty="0" smtClean="0"/>
                        <a:t> from different backgrounds interacting 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Questionnaires</a:t>
                      </a:r>
                      <a:r>
                        <a:rPr lang="en-GB" sz="2000" baseline="0" dirty="0" smtClean="0"/>
                        <a:t> before and after event 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Honest responses,</a:t>
                      </a:r>
                      <a:r>
                        <a:rPr lang="en-GB" sz="2000" baseline="0" dirty="0" smtClean="0"/>
                        <a:t> that any contacts will be sustained long term</a:t>
                      </a:r>
                      <a:endParaRPr lang="en-GB" sz="20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64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Evaluate scenario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996187" y="1495325"/>
          <a:ext cx="7151626" cy="4525963"/>
        </p:xfrm>
        <a:graphic>
          <a:graphicData uri="http://schemas.openxmlformats.org/drawingml/2006/table">
            <a:tbl>
              <a:tblPr/>
              <a:tblGrid>
                <a:gridCol w="1878946"/>
                <a:gridCol w="1765981"/>
                <a:gridCol w="1698297"/>
                <a:gridCol w="1808402"/>
              </a:tblGrid>
              <a:tr h="3157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Calibri"/>
                          <a:ea typeface="Times New Roman"/>
                          <a:cs typeface="Swiss721BT-Medium"/>
                        </a:rPr>
                        <a:t>Goals/Purpose</a:t>
                      </a:r>
                      <a:endParaRPr lang="en-GB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78" marR="514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>
                          <a:latin typeface="Calibri"/>
                          <a:ea typeface="Times New Roman"/>
                          <a:cs typeface="Swiss721BT-Medium"/>
                        </a:rPr>
                        <a:t>Indicators</a:t>
                      </a:r>
                      <a:endParaRPr lang="en-GB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78" marR="514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>
                          <a:latin typeface="Calibri"/>
                          <a:ea typeface="Times New Roman"/>
                          <a:cs typeface="Swiss721BT-Medium"/>
                        </a:rPr>
                        <a:t>Getting data</a:t>
                      </a:r>
                      <a:endParaRPr lang="en-GB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78" marR="514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>
                          <a:latin typeface="Calibri"/>
                          <a:ea typeface="Times New Roman"/>
                          <a:cs typeface="Swiss721BT-Medium"/>
                        </a:rPr>
                        <a:t>Assumptions</a:t>
                      </a:r>
                      <a:endParaRPr lang="en-GB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78" marR="514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14323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100">
                        <a:solidFill>
                          <a:srgbClr val="FFFFFF"/>
                        </a:solidFill>
                        <a:latin typeface="Calibri"/>
                        <a:ea typeface="Times New Roman"/>
                        <a:cs typeface="Swiss721BT-Light"/>
                      </a:endParaRPr>
                    </a:p>
                  </a:txBody>
                  <a:tcPr marL="51478" marR="514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100">
                        <a:solidFill>
                          <a:srgbClr val="FFFFFF"/>
                        </a:solidFill>
                        <a:latin typeface="Calibri"/>
                        <a:ea typeface="Times New Roman"/>
                        <a:cs typeface="Swiss721BT-Light"/>
                      </a:endParaRPr>
                    </a:p>
                  </a:txBody>
                  <a:tcPr marL="51478" marR="514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100">
                        <a:solidFill>
                          <a:srgbClr val="FFFFFF"/>
                        </a:solidFill>
                        <a:latin typeface="Calibri"/>
                        <a:ea typeface="Times New Roman"/>
                        <a:cs typeface="Swiss721BT-Light"/>
                      </a:endParaRPr>
                    </a:p>
                  </a:txBody>
                  <a:tcPr marL="51478" marR="514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100">
                        <a:solidFill>
                          <a:srgbClr val="FFFFFF"/>
                        </a:solidFill>
                        <a:latin typeface="Calibri"/>
                        <a:ea typeface="Times New Roman"/>
                        <a:cs typeface="Swiss721BT-Light"/>
                      </a:endParaRPr>
                    </a:p>
                  </a:txBody>
                  <a:tcPr marL="51478" marR="514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23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100">
                        <a:solidFill>
                          <a:srgbClr val="FFFFFF"/>
                        </a:solidFill>
                        <a:latin typeface="Calibri"/>
                        <a:ea typeface="Times New Roman"/>
                        <a:cs typeface="Swiss721BT-Light"/>
                      </a:endParaRPr>
                    </a:p>
                  </a:txBody>
                  <a:tcPr marL="51478" marR="514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100">
                        <a:solidFill>
                          <a:srgbClr val="FFFFFF"/>
                        </a:solidFill>
                        <a:latin typeface="Calibri"/>
                        <a:ea typeface="Times New Roman"/>
                        <a:cs typeface="Swiss721BT-Light"/>
                      </a:endParaRPr>
                    </a:p>
                  </a:txBody>
                  <a:tcPr marL="51478" marR="514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100">
                        <a:solidFill>
                          <a:srgbClr val="FFFFFF"/>
                        </a:solidFill>
                        <a:latin typeface="Calibri"/>
                        <a:ea typeface="Times New Roman"/>
                        <a:cs typeface="Swiss721BT-Light"/>
                      </a:endParaRPr>
                    </a:p>
                  </a:txBody>
                  <a:tcPr marL="51478" marR="514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100">
                        <a:solidFill>
                          <a:srgbClr val="FFFFFF"/>
                        </a:solidFill>
                        <a:latin typeface="Calibri"/>
                        <a:ea typeface="Times New Roman"/>
                        <a:cs typeface="Swiss721BT-Light"/>
                      </a:endParaRPr>
                    </a:p>
                  </a:txBody>
                  <a:tcPr marL="51478" marR="514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55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100">
                        <a:solidFill>
                          <a:srgbClr val="FFFFFF"/>
                        </a:solidFill>
                        <a:latin typeface="Calibri"/>
                        <a:ea typeface="Times New Roman"/>
                        <a:cs typeface="Swiss721BT-Light"/>
                      </a:endParaRPr>
                    </a:p>
                  </a:txBody>
                  <a:tcPr marL="51478" marR="514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100">
                        <a:solidFill>
                          <a:srgbClr val="FFFFFF"/>
                        </a:solidFill>
                        <a:latin typeface="Calibri"/>
                        <a:ea typeface="Times New Roman"/>
                        <a:cs typeface="Swiss721BT-Light"/>
                      </a:endParaRPr>
                    </a:p>
                  </a:txBody>
                  <a:tcPr marL="51478" marR="514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100">
                        <a:solidFill>
                          <a:srgbClr val="FFFFFF"/>
                        </a:solidFill>
                        <a:latin typeface="Calibri"/>
                        <a:ea typeface="Times New Roman"/>
                        <a:cs typeface="Swiss721BT-Light"/>
                      </a:endParaRPr>
                    </a:p>
                  </a:txBody>
                  <a:tcPr marL="51478" marR="514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solidFill>
                          <a:srgbClr val="FFFFFF"/>
                        </a:solidFill>
                        <a:latin typeface="Calibri"/>
                        <a:ea typeface="Times New Roman"/>
                        <a:cs typeface="Swiss721BT-Light"/>
                      </a:endParaRPr>
                    </a:p>
                  </a:txBody>
                  <a:tcPr marL="51478" marR="514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65</a:t>
            </a:fld>
            <a:endParaRPr lang="en-GB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Reminder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GB" dirty="0" smtClean="0"/>
          </a:p>
          <a:p>
            <a:pPr>
              <a:buNone/>
            </a:pPr>
            <a:endParaRPr lang="en-GB" dirty="0" smtClean="0"/>
          </a:p>
          <a:p>
            <a:pPr>
              <a:buNone/>
            </a:pPr>
            <a:r>
              <a:rPr lang="en-GB" sz="5400" dirty="0" smtClean="0"/>
              <a:t>Your expectations</a:t>
            </a:r>
            <a:endParaRPr lang="en-GB" sz="5400" dirty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66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/>
          </p:cNvSpPr>
          <p:nvPr>
            <p:ph type="title" idx="4294967295"/>
          </p:nvPr>
        </p:nvSpPr>
        <p:spPr>
          <a:xfrm>
            <a:off x="428625" y="274638"/>
            <a:ext cx="8715375" cy="1143000"/>
          </a:xfrm>
        </p:spPr>
        <p:txBody>
          <a:bodyPr/>
          <a:lstStyle/>
          <a:p>
            <a:r>
              <a:rPr lang="en-GB" smtClean="0">
                <a:solidFill>
                  <a:srgbClr val="2A97A2"/>
                </a:solidFill>
              </a:rPr>
              <a:t>Methods are only part of the picture</a:t>
            </a:r>
            <a:endParaRPr lang="en-US" smtClean="0">
              <a:solidFill>
                <a:srgbClr val="2A97A2"/>
              </a:solidFill>
            </a:endParaRPr>
          </a:p>
        </p:txBody>
      </p:sp>
      <p:pic>
        <p:nvPicPr>
          <p:cNvPr id="63491" name="Diagram 2"/>
          <p:cNvPicPr>
            <a:picLocks noGrp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571625"/>
            <a:ext cx="9144000" cy="1290638"/>
          </a:xfrm>
          <a:noFill/>
        </p:spPr>
      </p:pic>
      <p:sp>
        <p:nvSpPr>
          <p:cNvPr id="6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2928938"/>
            <a:ext cx="8229600" cy="319722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sz="3600" smtClean="0"/>
              <a:t>Before deciding </a:t>
            </a:r>
            <a:r>
              <a:rPr lang="en-US" sz="3600" i="1" smtClean="0"/>
              <a:t>what method </a:t>
            </a:r>
            <a:r>
              <a:rPr lang="en-US" sz="3600" smtClean="0"/>
              <a:t>to use:</a:t>
            </a:r>
          </a:p>
          <a:p>
            <a:pPr>
              <a:buFont typeface="Arial" charset="0"/>
              <a:buNone/>
            </a:pPr>
            <a:endParaRPr lang="en-US" sz="800" smtClean="0"/>
          </a:p>
          <a:p>
            <a:pPr>
              <a:buFont typeface="Arial" charset="0"/>
              <a:buNone/>
            </a:pPr>
            <a:endParaRPr lang="en-US" sz="800" smtClean="0"/>
          </a:p>
          <a:p>
            <a:pPr lvl="1"/>
            <a:r>
              <a:rPr lang="en-US" i="1" smtClean="0"/>
              <a:t>Why</a:t>
            </a:r>
            <a:r>
              <a:rPr lang="en-US" smtClean="0"/>
              <a:t> are you consulting? (Purpose)</a:t>
            </a:r>
          </a:p>
          <a:p>
            <a:pPr lvl="1"/>
            <a:r>
              <a:rPr lang="en-US" i="1" smtClean="0"/>
              <a:t>Who</a:t>
            </a:r>
            <a:r>
              <a:rPr lang="en-US" smtClean="0"/>
              <a:t> are you consulting? (People)</a:t>
            </a:r>
          </a:p>
          <a:p>
            <a:pPr lvl="1"/>
            <a:r>
              <a:rPr lang="en-US" i="1" smtClean="0"/>
              <a:t>Where</a:t>
            </a:r>
            <a:r>
              <a:rPr lang="en-US" smtClean="0"/>
              <a:t> are you consulting? (Context)</a:t>
            </a:r>
          </a:p>
        </p:txBody>
      </p:sp>
      <p:pic>
        <p:nvPicPr>
          <p:cNvPr id="7" name="Picture 23" descr="C:\Users\ÇETİN\Desktop\PESP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C6B49-55E4-411E-8008-2F35F285333E}" type="slidenum">
              <a:rPr lang="en-GB" smtClean="0"/>
              <a:pPr/>
              <a:t>67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Own action commitments.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25963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68</a:t>
            </a:fld>
            <a:endParaRPr lang="en-GB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Final questions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69</a:t>
            </a:fld>
            <a:endParaRPr lang="en-GB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 and outcomes –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Evaluation </a:t>
            </a:r>
          </a:p>
        </p:txBody>
      </p:sp>
      <p:sp>
        <p:nvSpPr>
          <p:cNvPr id="655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Please take 10 minutes to fill out the evaluation sheets in your information materials.</a:t>
            </a:r>
          </a:p>
          <a:p>
            <a:r>
              <a:rPr lang="en-GB" dirty="0" smtClean="0"/>
              <a:t>Leave them on the table.</a:t>
            </a:r>
          </a:p>
          <a:p>
            <a:endParaRPr lang="en-GB" dirty="0" smtClean="0"/>
          </a:p>
          <a:p>
            <a:pPr algn="ctr">
              <a:buFont typeface="Arial" charset="0"/>
              <a:buNone/>
            </a:pPr>
            <a:r>
              <a:rPr lang="en-GB" b="1" dirty="0" smtClean="0">
                <a:solidFill>
                  <a:schemeClr val="accent1"/>
                </a:solidFill>
              </a:rPr>
              <a:t>Thank you!</a:t>
            </a:r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70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3619500" y="3014663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endParaRPr lang="hr-HR"/>
          </a:p>
        </p:txBody>
      </p:sp>
      <p:pic>
        <p:nvPicPr>
          <p:cNvPr id="6" name="Picture 5" descr="finsbury square, Pulsema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12924" y="0"/>
            <a:ext cx="4331076" cy="5949280"/>
          </a:xfrm>
          <a:prstGeom prst="rect">
            <a:avLst/>
          </a:prstGeom>
        </p:spPr>
      </p:pic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772816"/>
            <a:ext cx="4248472" cy="4176464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GB" sz="4400" b="1" dirty="0" smtClean="0">
                <a:solidFill>
                  <a:srgbClr val="459FBB"/>
                </a:solidFill>
              </a:rPr>
              <a:t>involve</a:t>
            </a:r>
          </a:p>
          <a:p>
            <a:pPr>
              <a:buFont typeface="Arial" charset="0"/>
              <a:buNone/>
            </a:pPr>
            <a:r>
              <a:rPr lang="en-GB" sz="2800" dirty="0" smtClean="0"/>
              <a:t>Royal London House </a:t>
            </a:r>
          </a:p>
          <a:p>
            <a:pPr>
              <a:buFont typeface="Arial" charset="0"/>
              <a:buNone/>
            </a:pPr>
            <a:r>
              <a:rPr lang="en-GB" sz="2800" dirty="0" smtClean="0"/>
              <a:t>22-25 Finsbury Square </a:t>
            </a:r>
          </a:p>
          <a:p>
            <a:pPr>
              <a:buFont typeface="Arial" charset="0"/>
              <a:buNone/>
            </a:pPr>
            <a:r>
              <a:rPr lang="en-GB" sz="2800" dirty="0" smtClean="0"/>
              <a:t>London </a:t>
            </a:r>
          </a:p>
          <a:p>
            <a:pPr>
              <a:buFont typeface="Arial" charset="0"/>
              <a:buNone/>
            </a:pPr>
            <a:r>
              <a:rPr lang="en-GB" sz="2800" dirty="0" smtClean="0"/>
              <a:t>EC2A 1DX</a:t>
            </a:r>
            <a:endParaRPr lang="en-GB" sz="2800" b="1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GB" sz="2800" b="1" dirty="0" smtClean="0">
                <a:solidFill>
                  <a:srgbClr val="459FBB"/>
                </a:solidFill>
              </a:rPr>
              <a:t>t:</a:t>
            </a:r>
            <a:r>
              <a:rPr lang="en-GB" sz="2800" b="1" dirty="0" smtClean="0"/>
              <a:t> 	</a:t>
            </a:r>
            <a:r>
              <a:rPr lang="en-GB" sz="2800" dirty="0" smtClean="0"/>
              <a:t>0 20 7920 6470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GB" sz="2800" b="1" dirty="0" smtClean="0">
                <a:solidFill>
                  <a:srgbClr val="459FBB"/>
                </a:solidFill>
              </a:rPr>
              <a:t>e:</a:t>
            </a:r>
            <a:r>
              <a:rPr lang="en-GB" sz="2800" b="1" dirty="0" smtClean="0"/>
              <a:t> </a:t>
            </a:r>
            <a:r>
              <a:rPr lang="en-GB" sz="2800" dirty="0" smtClean="0">
                <a:hlinkClick r:id="rId4"/>
              </a:rPr>
              <a:t>edward@involve.org.uk</a:t>
            </a:r>
            <a:endParaRPr lang="en-GB" sz="28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GB" sz="2800" b="1" dirty="0" smtClean="0">
                <a:solidFill>
                  <a:schemeClr val="accent1"/>
                </a:solidFill>
              </a:rPr>
              <a:t>Twitter</a:t>
            </a:r>
            <a:r>
              <a:rPr lang="en-GB" sz="2800" b="1" dirty="0" smtClean="0"/>
              <a:t>: </a:t>
            </a:r>
            <a:r>
              <a:rPr lang="en-GB" sz="2800" dirty="0" err="1" smtClean="0"/>
              <a:t>ed_andersson</a:t>
            </a:r>
            <a:endParaRPr lang="en-GB" sz="2800" dirty="0" smtClean="0"/>
          </a:p>
        </p:txBody>
      </p:sp>
      <p:pic>
        <p:nvPicPr>
          <p:cNvPr id="7" name="Picture 23" descr="C:\Users\ÇETİN\Desktop\PESP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71</a:t>
            </a:fld>
            <a:endParaRPr lang="en-GB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Picture Credits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GB" sz="2000" b="1" dirty="0" smtClean="0"/>
          </a:p>
          <a:p>
            <a:pPr>
              <a:buNone/>
            </a:pPr>
            <a:r>
              <a:rPr lang="en-GB" sz="2000" b="1" dirty="0" smtClean="0"/>
              <a:t>Slide 1: </a:t>
            </a:r>
            <a:r>
              <a:rPr lang="en-GB" sz="2000" dirty="0" err="1" smtClean="0"/>
              <a:t>Mukumbura</a:t>
            </a:r>
            <a:endParaRPr lang="en-GB" sz="2000" dirty="0" smtClean="0"/>
          </a:p>
          <a:p>
            <a:pPr>
              <a:buNone/>
            </a:pPr>
            <a:r>
              <a:rPr lang="en-GB" sz="2000" b="1" dirty="0" smtClean="0"/>
              <a:t>Slides 3 &amp; 4: </a:t>
            </a:r>
            <a:r>
              <a:rPr lang="en-GB" sz="2000" dirty="0" smtClean="0"/>
              <a:t>Involve</a:t>
            </a:r>
            <a:endParaRPr lang="en-GB" sz="2000" b="1" dirty="0" smtClean="0"/>
          </a:p>
          <a:p>
            <a:pPr>
              <a:buNone/>
            </a:pPr>
            <a:r>
              <a:rPr lang="en-GB" sz="2000" dirty="0" smtClean="0"/>
              <a:t>Remaining slides, all pictures from the following sources on </a:t>
            </a:r>
            <a:r>
              <a:rPr lang="en-GB" sz="2000" dirty="0" err="1" smtClean="0"/>
              <a:t>flickr</a:t>
            </a:r>
            <a:r>
              <a:rPr lang="en-GB" sz="2000" dirty="0" smtClean="0"/>
              <a:t>:</a:t>
            </a:r>
          </a:p>
          <a:p>
            <a:pPr>
              <a:buNone/>
            </a:pPr>
            <a:r>
              <a:rPr lang="en-GB" sz="2000" b="1" dirty="0" smtClean="0"/>
              <a:t>Slide x</a:t>
            </a:r>
            <a:r>
              <a:rPr lang="en-GB" sz="2000" dirty="0" smtClean="0"/>
              <a:t>:</a:t>
            </a:r>
            <a:endParaRPr lang="en-GB" sz="2000" b="1" dirty="0" smtClean="0"/>
          </a:p>
          <a:p>
            <a:pPr>
              <a:buNone/>
            </a:pPr>
            <a:r>
              <a:rPr lang="en-GB" sz="2000" b="1" dirty="0" smtClean="0"/>
              <a:t>Involve Information Slide</a:t>
            </a:r>
            <a:r>
              <a:rPr lang="en-GB" sz="2000" dirty="0" smtClean="0"/>
              <a:t>: nsub1; </a:t>
            </a:r>
            <a:r>
              <a:rPr lang="en-GB" sz="2000" dirty="0" err="1" smtClean="0"/>
              <a:t>Pulseman</a:t>
            </a:r>
            <a:endParaRPr lang="en-GB" sz="2000" b="1" dirty="0" smtClean="0"/>
          </a:p>
          <a:p>
            <a:pPr>
              <a:buNone/>
            </a:pPr>
            <a:endParaRPr lang="en-GB" sz="2000" b="1" dirty="0" smtClean="0"/>
          </a:p>
          <a:p>
            <a:pPr>
              <a:buNone/>
            </a:pPr>
            <a:endParaRPr lang="en-GB" sz="2000" b="1" dirty="0" smtClean="0"/>
          </a:p>
          <a:p>
            <a:pPr>
              <a:buNone/>
            </a:pPr>
            <a:endParaRPr lang="en-GB" sz="2000" b="1" dirty="0" smtClean="0"/>
          </a:p>
          <a:p>
            <a:pPr>
              <a:buNone/>
            </a:pPr>
            <a:endParaRPr lang="en-GB" sz="2000" b="1" dirty="0" smtClean="0"/>
          </a:p>
          <a:p>
            <a:pPr>
              <a:buNone/>
            </a:pPr>
            <a:endParaRPr lang="en-GB" sz="2000" dirty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72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Group Introductions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dirty="0" smtClean="0"/>
              <a:t>Introduce yourself to the table:</a:t>
            </a:r>
          </a:p>
          <a:p>
            <a:r>
              <a:rPr lang="en-GB" dirty="0" smtClean="0"/>
              <a:t>Name,</a:t>
            </a:r>
          </a:p>
          <a:p>
            <a:r>
              <a:rPr lang="en-GB" dirty="0" smtClean="0"/>
              <a:t>Institution, </a:t>
            </a:r>
          </a:p>
          <a:p>
            <a:r>
              <a:rPr lang="en-GB" dirty="0" smtClean="0"/>
              <a:t>Your personal experience of participative working.</a:t>
            </a:r>
            <a:endParaRPr lang="en-GB" dirty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Reasons for participation	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 pairs develop ideas for why participation of citizens and stakeholders might be beneficial to your institution and to citizens. Also develop risks of participation. </a:t>
            </a:r>
          </a:p>
          <a:p>
            <a:r>
              <a:rPr lang="en-GB" dirty="0" smtClean="0"/>
              <a:t>Discuss at the table level.</a:t>
            </a:r>
          </a:p>
          <a:p>
            <a:r>
              <a:rPr lang="en-GB" dirty="0" smtClean="0"/>
              <a:t>Each table group present their results to room.</a:t>
            </a:r>
            <a:endParaRPr lang="en-GB" dirty="0"/>
          </a:p>
        </p:txBody>
      </p:sp>
      <p:pic>
        <p:nvPicPr>
          <p:cNvPr id="5" name="Picture 23" descr="C:\Users\ÇETİN\Desktop\PES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093296"/>
            <a:ext cx="37079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BA93-7AEF-430A-AED5-7BCC43D78FB0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Involve presentation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Involve presentation</Template>
  <TotalTime>3432</TotalTime>
  <Words>2156</Words>
  <Application>Microsoft Office PowerPoint</Application>
  <PresentationFormat>On-screen Show (4:3)</PresentationFormat>
  <Paragraphs>711</Paragraphs>
  <Slides>72</Slides>
  <Notes>72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73" baseType="lpstr">
      <vt:lpstr>Involve presentation</vt:lpstr>
      <vt:lpstr>Participation in Strategy Processes </vt:lpstr>
      <vt:lpstr>Aim of Training </vt:lpstr>
      <vt:lpstr>Agenda</vt:lpstr>
      <vt:lpstr>Agenda</vt:lpstr>
      <vt:lpstr>About </vt:lpstr>
      <vt:lpstr>Slide 6</vt:lpstr>
      <vt:lpstr>Background and outcomes –</vt:lpstr>
      <vt:lpstr>Group Introductions </vt:lpstr>
      <vt:lpstr>Reasons for participation </vt:lpstr>
      <vt:lpstr>Benefits of participation</vt:lpstr>
      <vt:lpstr>Policy Loop</vt:lpstr>
      <vt:lpstr>Best Practice Examples</vt:lpstr>
      <vt:lpstr>Good examples </vt:lpstr>
      <vt:lpstr>Participation Scenario</vt:lpstr>
      <vt:lpstr>Scenario Options</vt:lpstr>
      <vt:lpstr>Scenario scoring</vt:lpstr>
      <vt:lpstr>Scenario: Stakeholders</vt:lpstr>
      <vt:lpstr>Scenario</vt:lpstr>
      <vt:lpstr>Decision points</vt:lpstr>
      <vt:lpstr>Questions to ask...</vt:lpstr>
      <vt:lpstr>Methods are only part of the picture</vt:lpstr>
      <vt:lpstr>Decision points</vt:lpstr>
      <vt:lpstr>Is participation appropriate? </vt:lpstr>
      <vt:lpstr>Participation is inadvisable when...</vt:lpstr>
      <vt:lpstr>What do you want to achieve? </vt:lpstr>
      <vt:lpstr>Establishing purpose</vt:lpstr>
      <vt:lpstr>A more useful version </vt:lpstr>
      <vt:lpstr>Slide 28</vt:lpstr>
      <vt:lpstr>A good purpose should be:</vt:lpstr>
      <vt:lpstr>Scenario example</vt:lpstr>
      <vt:lpstr>Who do you want to reach?</vt:lpstr>
      <vt:lpstr>Slide 32</vt:lpstr>
      <vt:lpstr>Slide 33</vt:lpstr>
      <vt:lpstr>Slide 34</vt:lpstr>
      <vt:lpstr>Slide 35</vt:lpstr>
      <vt:lpstr>Stakeholder Analysis</vt:lpstr>
      <vt:lpstr>Stakeholder Analysis</vt:lpstr>
      <vt:lpstr>Stakeholder mapping </vt:lpstr>
      <vt:lpstr>Survey</vt:lpstr>
      <vt:lpstr>Tomorrow</vt:lpstr>
      <vt:lpstr>Agenda Today</vt:lpstr>
      <vt:lpstr>Methods of Participation ? </vt:lpstr>
      <vt:lpstr>Methods</vt:lpstr>
      <vt:lpstr>Origin of methods</vt:lpstr>
      <vt:lpstr>Slide 45</vt:lpstr>
      <vt:lpstr>Methods differ according to </vt:lpstr>
      <vt:lpstr>Not just about methods</vt:lpstr>
      <vt:lpstr>Methods Exercise</vt:lpstr>
      <vt:lpstr>Exercise: Methods exercise</vt:lpstr>
      <vt:lpstr>Deliberative Exercise</vt:lpstr>
      <vt:lpstr>Ground Rules</vt:lpstr>
      <vt:lpstr>Deliberative Questions</vt:lpstr>
      <vt:lpstr>Developing a Strategy </vt:lpstr>
      <vt:lpstr>Results</vt:lpstr>
      <vt:lpstr>Scenario replay</vt:lpstr>
      <vt:lpstr>Scenario Results</vt:lpstr>
      <vt:lpstr>Longer Term Challenges</vt:lpstr>
      <vt:lpstr>Slide 58</vt:lpstr>
      <vt:lpstr>Actions</vt:lpstr>
      <vt:lpstr>Evaluation –Why?</vt:lpstr>
      <vt:lpstr>Evaluation –What?</vt:lpstr>
      <vt:lpstr>Evaluation –When?</vt:lpstr>
      <vt:lpstr>Evaluation –How? </vt:lpstr>
      <vt:lpstr>Evaluation Logframe</vt:lpstr>
      <vt:lpstr>Evaluate scenario</vt:lpstr>
      <vt:lpstr>Reminder</vt:lpstr>
      <vt:lpstr>Methods are only part of the picture</vt:lpstr>
      <vt:lpstr>Own action commitments.</vt:lpstr>
      <vt:lpstr>Final questions </vt:lpstr>
      <vt:lpstr>Evaluation </vt:lpstr>
      <vt:lpstr>Slide 71</vt:lpstr>
      <vt:lpstr>Picture Credits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ingrid</dc:creator>
  <cp:lastModifiedBy>Emre Koyuncu</cp:lastModifiedBy>
  <cp:revision>95</cp:revision>
  <dcterms:created xsi:type="dcterms:W3CDTF">2010-11-24T19:31:12Z</dcterms:created>
  <dcterms:modified xsi:type="dcterms:W3CDTF">2011-02-15T15:46:43Z</dcterms:modified>
</cp:coreProperties>
</file>